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36" r:id="rId2"/>
    <p:sldMasterId id="2147484174" r:id="rId3"/>
    <p:sldMasterId id="2147484184" r:id="rId4"/>
    <p:sldMasterId id="2147484591" r:id="rId5"/>
    <p:sldMasterId id="2147484627" r:id="rId6"/>
    <p:sldMasterId id="2147484630" r:id="rId7"/>
    <p:sldMasterId id="2147484633" r:id="rId8"/>
  </p:sldMasterIdLst>
  <p:notesMasterIdLst>
    <p:notesMasterId r:id="rId70"/>
  </p:notesMasterIdLst>
  <p:sldIdLst>
    <p:sldId id="2920" r:id="rId9"/>
    <p:sldId id="610" r:id="rId10"/>
    <p:sldId id="469" r:id="rId11"/>
    <p:sldId id="470" r:id="rId12"/>
    <p:sldId id="3379" r:id="rId13"/>
    <p:sldId id="3380" r:id="rId14"/>
    <p:sldId id="259" r:id="rId15"/>
    <p:sldId id="264" r:id="rId16"/>
    <p:sldId id="3381" r:id="rId17"/>
    <p:sldId id="3382" r:id="rId18"/>
    <p:sldId id="3383" r:id="rId19"/>
    <p:sldId id="3384" r:id="rId20"/>
    <p:sldId id="263" r:id="rId21"/>
    <p:sldId id="269" r:id="rId22"/>
    <p:sldId id="260" r:id="rId23"/>
    <p:sldId id="270" r:id="rId24"/>
    <p:sldId id="1986" r:id="rId25"/>
    <p:sldId id="427" r:id="rId26"/>
    <p:sldId id="639" r:id="rId27"/>
    <p:sldId id="2778" r:id="rId28"/>
    <p:sldId id="3387" r:id="rId29"/>
    <p:sldId id="3386" r:id="rId30"/>
    <p:sldId id="3388" r:id="rId31"/>
    <p:sldId id="3385" r:id="rId32"/>
    <p:sldId id="3100" r:id="rId33"/>
    <p:sldId id="3249" r:id="rId34"/>
    <p:sldId id="3318" r:id="rId35"/>
    <p:sldId id="3369" r:id="rId36"/>
    <p:sldId id="3365" r:id="rId37"/>
    <p:sldId id="3389" r:id="rId38"/>
    <p:sldId id="3317" r:id="rId39"/>
    <p:sldId id="3390" r:id="rId40"/>
    <p:sldId id="3347" r:id="rId41"/>
    <p:sldId id="3391" r:id="rId42"/>
    <p:sldId id="2693" r:id="rId43"/>
    <p:sldId id="3269" r:id="rId44"/>
    <p:sldId id="3323" r:id="rId45"/>
    <p:sldId id="3322" r:id="rId46"/>
    <p:sldId id="3392" r:id="rId47"/>
    <p:sldId id="3271" r:id="rId48"/>
    <p:sldId id="3393" r:id="rId49"/>
    <p:sldId id="3394" r:id="rId50"/>
    <p:sldId id="3395" r:id="rId51"/>
    <p:sldId id="3396" r:id="rId52"/>
    <p:sldId id="261" r:id="rId53"/>
    <p:sldId id="262" r:id="rId54"/>
    <p:sldId id="454" r:id="rId55"/>
    <p:sldId id="455" r:id="rId56"/>
    <p:sldId id="1001" r:id="rId57"/>
    <p:sldId id="1943" r:id="rId58"/>
    <p:sldId id="3397" r:id="rId59"/>
    <p:sldId id="3398" r:id="rId60"/>
    <p:sldId id="3399" r:id="rId61"/>
    <p:sldId id="3400" r:id="rId62"/>
    <p:sldId id="257" r:id="rId63"/>
    <p:sldId id="258" r:id="rId64"/>
    <p:sldId id="3401" r:id="rId65"/>
    <p:sldId id="3402" r:id="rId66"/>
    <p:sldId id="3403" r:id="rId67"/>
    <p:sldId id="3404" r:id="rId68"/>
    <p:sldId id="464" r:id="rId69"/>
  </p:sldIdLst>
  <p:sldSz cx="13716000" cy="9144000"/>
  <p:notesSz cx="6858000" cy="9144000"/>
  <p:defaultTextStyle>
    <a:defPPr>
      <a:defRPr lang="en-US"/>
    </a:defPPr>
    <a:lvl1pPr marL="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609" autoAdjust="0"/>
    <p:restoredTop sz="94660" autoAdjust="0"/>
  </p:normalViewPr>
  <p:slideViewPr>
    <p:cSldViewPr snapToGrid="0">
      <p:cViewPr varScale="1">
        <p:scale>
          <a:sx n="22" d="100"/>
          <a:sy n="22" d="100"/>
        </p:scale>
        <p:origin x="60" y="1338"/>
      </p:cViewPr>
      <p:guideLst>
        <p:guide orient="horz" pos="2880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83A7C-722E-41CC-B3C0-A249950A62F4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E36F0-4A1E-432E-878D-796833E1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D9D974-F010-4959-A42F-69CBCF5A95B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07AC5A-DFC9-402C-B0F5-4F35BC16C58D}" type="slidenum">
              <a:rPr lang="en-US">
                <a:solidFill>
                  <a:prstClr val="black"/>
                </a:solidFill>
                <a:cs typeface="Arial" charset="0"/>
              </a:rPr>
              <a:pPr>
                <a:defRPr/>
              </a:pPr>
              <a:t>61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A447-071E-4BED-9899-B89530D72B63}" type="datetimeFigureOut">
              <a:rPr lang="en-US"/>
              <a:pPr>
                <a:defRPr/>
              </a:pPr>
              <a:t>11/10/2024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331C-5AF4-42A7-8D9C-B3B3F8FE9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6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2241551"/>
            <a:ext cx="580251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2241551"/>
            <a:ext cx="58310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1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0A447-071E-4BED-9899-B89530D72B63}" type="datetimeFigureOut">
              <a:rPr lang="en-US" smtClean="0"/>
              <a:pPr>
                <a:defRPr/>
              </a:pPr>
              <a:t>11/10/2024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E331C-5AF4-42A7-8D9C-B3B3F8FE9F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90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67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9"/>
            <a:ext cx="6943725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77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316569"/>
            <a:ext cx="6943725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07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1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14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999AFDA-FB60-4000-A651-A51FCCA3B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A69C09E-437C-4C28-AAB4-9641293691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11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999AFDA-FB60-4000-A651-A51FCCA3B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A69C09E-437C-4C28-AAB4-9641293691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82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2CD4AF9-8F93-426B-A644-BBC761392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662646F-1EEB-4DF1-BAEC-2216BF841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1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758BA-DDED-428C-B670-384008085FC2}" type="datetimeFigureOut">
              <a:rPr lang="en-US"/>
              <a:pPr>
                <a:defRPr/>
              </a:pPr>
              <a:t>11/10/2024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862C-22B6-45D5-887A-A7913DBF9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2CD4AF9-8F93-426B-A644-BBC761392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662646F-1EEB-4DF1-BAEC-2216BF841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46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E321C5-D2F4-DF06-EAAE-4AF677430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7A50CC-CEA7-948E-8358-FD5D0F5DC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973250-4D8E-E754-17F7-531D2B0F5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5873696F-7099-49E2-B1D1-D63E576DF2B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89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D232B4-2112-62C9-C5EF-41569F3549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FA1286-E2E1-CF05-84FB-2ACC0C7D35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157921-30EC-BD43-6986-49298D47D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47E9344-DF16-4B14-BC6E-6245CA1E7573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6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9C800B0-7B37-41C5-8D51-55BB2B986D5D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764EC362-6D5C-42EF-8A7B-FF349380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A447-071E-4BED-9899-B89530D72B63}" type="datetimeFigureOut">
              <a:rPr lang="en-US" smtClean="0"/>
              <a:pPr>
                <a:defRPr/>
              </a:pPr>
              <a:t>11/10/2024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331C-5AF4-42A7-8D9C-B3B3F8FE9F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3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9C800B0-7B37-41C5-8D51-55BB2B986D5D}" type="datetimeFigureOut">
              <a:rPr lang="en-US" smtClean="0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764EC362-6D5C-42EF-8A7B-FF349380AE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8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496484"/>
            <a:ext cx="116586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0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3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2279653"/>
            <a:ext cx="1183005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6119286"/>
            <a:ext cx="1183005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4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4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366184"/>
            <a:ext cx="1234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33602"/>
            <a:ext cx="123444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6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1028700" fontAlgn="base">
              <a:spcBef>
                <a:spcPct val="0"/>
              </a:spcBef>
              <a:spcAft>
                <a:spcPct val="0"/>
              </a:spcAft>
              <a:defRPr/>
            </a:pPr>
            <a:fld id="{BAD0958A-BBC0-4C8A-9E1D-4D51041D464F}" type="datetimeFigureOut">
              <a:rPr lang="en-US" smtClean="0"/>
              <a:pPr defTabSz="10287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6"/>
            <a:ext cx="4343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10287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6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1028700" fontAlgn="base">
              <a:spcBef>
                <a:spcPct val="0"/>
              </a:spcBef>
              <a:spcAft>
                <a:spcPct val="0"/>
              </a:spcAft>
              <a:defRPr/>
            </a:pPr>
            <a:fld id="{8FB26AFD-2468-4690-BEC3-D024BEC52AF4}" type="slidenum">
              <a:rPr lang="en-US" smtClean="0"/>
              <a:pPr defTabSz="10287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6pPr>
      <a:lvl7pPr marL="102870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7pPr>
      <a:lvl8pPr marL="154305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8pPr>
      <a:lvl9pPr marL="205740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366184"/>
            <a:ext cx="1234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33602"/>
            <a:ext cx="123444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6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1028700">
              <a:defRPr/>
            </a:pPr>
            <a:fld id="{7F6F31B6-C839-4C65-BC16-623824C7E51B}" type="datetimeFigureOut">
              <a:rPr lang="en-US" smtClean="0"/>
              <a:pPr defTabSz="1028700">
                <a:defRPr/>
              </a:pPr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6"/>
            <a:ext cx="4343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10287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6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1028700">
              <a:defRPr/>
            </a:pPr>
            <a:fld id="{D55A7A56-39C3-40AE-81BB-EA9DE2EB8423}" type="slidenum">
              <a:rPr lang="en-US" smtClean="0"/>
              <a:pPr defTabSz="102870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6pPr>
      <a:lvl7pPr marL="102870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7pPr>
      <a:lvl8pPr marL="154305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8pPr>
      <a:lvl9pPr marL="205740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366189"/>
            <a:ext cx="1234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694" tIns="89601" rIns="178694" bIns="89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33611"/>
            <a:ext cx="12344400" cy="603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694" tIns="89601" rIns="178694" bIns="89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66"/>
            <a:ext cx="3200400" cy="486831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l" defTabSz="460113" fontAlgn="base">
              <a:spcBef>
                <a:spcPct val="0"/>
              </a:spcBef>
              <a:spcAft>
                <a:spcPct val="0"/>
              </a:spcAft>
              <a:defRPr sz="668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AD0958A-BBC0-4C8A-9E1D-4D51041D464F}" type="datetimeFigureOut">
              <a:rPr lang="en-US" smtClean="0"/>
              <a:pPr>
                <a:defRPr/>
              </a:pPr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66"/>
            <a:ext cx="4343400" cy="486831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ctr" defTabSz="460113" fontAlgn="base">
              <a:spcBef>
                <a:spcPct val="0"/>
              </a:spcBef>
              <a:spcAft>
                <a:spcPct val="0"/>
              </a:spcAft>
              <a:defRPr sz="668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66"/>
            <a:ext cx="3200400" cy="486831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r" defTabSz="460113" fontAlgn="base">
              <a:spcBef>
                <a:spcPct val="0"/>
              </a:spcBef>
              <a:spcAft>
                <a:spcPct val="0"/>
              </a:spcAft>
              <a:defRPr sz="668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FB26AFD-2468-4690-BEC3-D024BEC52A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4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9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5pPr>
      <a:lvl6pPr marL="230037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6pPr>
      <a:lvl7pPr marL="460113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7pPr>
      <a:lvl8pPr marL="690165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8pPr>
      <a:lvl9pPr marL="920212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9pPr>
    </p:titleStyle>
    <p:bodyStyle>
      <a:lvl1pPr marL="172538" indent="-1725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373838" indent="-1438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575132" indent="-1150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37" kern="1200">
          <a:solidFill>
            <a:schemeClr val="tx1"/>
          </a:solidFill>
          <a:latin typeface="+mn-lt"/>
          <a:ea typeface="+mn-ea"/>
          <a:cs typeface="+mn-cs"/>
        </a:defRPr>
      </a:lvl3pPr>
      <a:lvl4pPr marL="805193" indent="-1150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54" kern="1200">
          <a:solidFill>
            <a:schemeClr val="tx1"/>
          </a:solidFill>
          <a:latin typeface="+mn-lt"/>
          <a:ea typeface="+mn-ea"/>
          <a:cs typeface="+mn-cs"/>
        </a:defRPr>
      </a:lvl4pPr>
      <a:lvl5pPr marL="1035244" indent="-1150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154" kern="1200">
          <a:solidFill>
            <a:schemeClr val="tx1"/>
          </a:solidFill>
          <a:latin typeface="+mn-lt"/>
          <a:ea typeface="+mn-ea"/>
          <a:cs typeface="+mn-cs"/>
        </a:defRPr>
      </a:lvl5pPr>
      <a:lvl6pPr marL="1265297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495352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1725414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1955446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1pPr>
      <a:lvl2pPr marL="230037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2pPr>
      <a:lvl3pPr marL="460113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3pPr>
      <a:lvl4pPr marL="690165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4pPr>
      <a:lvl5pPr marL="920212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5pPr>
      <a:lvl6pPr marL="1150268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6pPr>
      <a:lvl7pPr marL="1380319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7pPr>
      <a:lvl8pPr marL="1610371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8pPr>
      <a:lvl9pPr marL="1840427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366189"/>
            <a:ext cx="1234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694" tIns="89601" rIns="178694" bIns="89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33611"/>
            <a:ext cx="12344400" cy="603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694" tIns="89601" rIns="178694" bIns="89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66"/>
            <a:ext cx="3200400" cy="486831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l" defTabSz="460113" fontAlgn="auto">
              <a:spcBef>
                <a:spcPts val="0"/>
              </a:spcBef>
              <a:spcAft>
                <a:spcPts val="0"/>
              </a:spcAft>
              <a:defRPr sz="668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7F6F31B6-C839-4C65-BC16-623824C7E51B}" type="datetimeFigureOut">
              <a:rPr lang="en-US" smtClean="0"/>
              <a:pPr>
                <a:defRPr/>
              </a:pPr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66"/>
            <a:ext cx="4343400" cy="486831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ctr" defTabSz="460113" fontAlgn="auto">
              <a:spcBef>
                <a:spcPts val="0"/>
              </a:spcBef>
              <a:spcAft>
                <a:spcPts val="0"/>
              </a:spcAft>
              <a:defRPr sz="668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66"/>
            <a:ext cx="3200400" cy="486831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r" defTabSz="460113" fontAlgn="auto">
              <a:spcBef>
                <a:spcPts val="0"/>
              </a:spcBef>
              <a:spcAft>
                <a:spcPts val="0"/>
              </a:spcAft>
              <a:defRPr sz="668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55A7A56-39C3-40AE-81BB-EA9DE2EB84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9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9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5pPr>
      <a:lvl6pPr marL="230037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6pPr>
      <a:lvl7pPr marL="460113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7pPr>
      <a:lvl8pPr marL="690165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8pPr>
      <a:lvl9pPr marL="920212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9pPr>
    </p:titleStyle>
    <p:bodyStyle>
      <a:lvl1pPr marL="172538" indent="-1725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373838" indent="-1438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575132" indent="-1150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37" kern="1200">
          <a:solidFill>
            <a:schemeClr val="tx1"/>
          </a:solidFill>
          <a:latin typeface="+mn-lt"/>
          <a:ea typeface="+mn-ea"/>
          <a:cs typeface="+mn-cs"/>
        </a:defRPr>
      </a:lvl3pPr>
      <a:lvl4pPr marL="805193" indent="-1150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54" kern="1200">
          <a:solidFill>
            <a:schemeClr val="tx1"/>
          </a:solidFill>
          <a:latin typeface="+mn-lt"/>
          <a:ea typeface="+mn-ea"/>
          <a:cs typeface="+mn-cs"/>
        </a:defRPr>
      </a:lvl4pPr>
      <a:lvl5pPr marL="1035244" indent="-1150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154" kern="1200">
          <a:solidFill>
            <a:schemeClr val="tx1"/>
          </a:solidFill>
          <a:latin typeface="+mn-lt"/>
          <a:ea typeface="+mn-ea"/>
          <a:cs typeface="+mn-cs"/>
        </a:defRPr>
      </a:lvl5pPr>
      <a:lvl6pPr marL="1265297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495352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1725414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1955446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1pPr>
      <a:lvl2pPr marL="230037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2pPr>
      <a:lvl3pPr marL="460113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3pPr>
      <a:lvl4pPr marL="690165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4pPr>
      <a:lvl5pPr marL="920212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5pPr>
      <a:lvl6pPr marL="1150268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6pPr>
      <a:lvl7pPr marL="1380319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7pPr>
      <a:lvl8pPr marL="1610371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8pPr>
      <a:lvl9pPr marL="1840427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6"/>
            <a:ext cx="1183005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700" fontAlgn="base">
              <a:spcBef>
                <a:spcPct val="0"/>
              </a:spcBef>
              <a:spcAft>
                <a:spcPct val="0"/>
              </a:spcAft>
              <a:defRPr/>
            </a:pPr>
            <a:fld id="{BAD0958A-BBC0-4C8A-9E1D-4D51041D464F}" type="datetimeFigureOut">
              <a:rPr lang="en-US" smtClean="0"/>
              <a:pPr defTabSz="10287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6"/>
            <a:ext cx="4629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7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700" fontAlgn="base">
              <a:spcBef>
                <a:spcPct val="0"/>
              </a:spcBef>
              <a:spcAft>
                <a:spcPct val="0"/>
              </a:spcAft>
              <a:defRPr/>
            </a:pPr>
            <a:fld id="{8FB26AFD-2468-4690-BEC3-D024BEC52AF4}" type="slidenum">
              <a:rPr lang="en-US" smtClean="0"/>
              <a:pPr defTabSz="10287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2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1"/>
            <a:ext cx="123444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4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AFDA-FB60-4000-A651-A51FCCA3B90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4"/>
            <a:ext cx="4343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4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9C09E-437C-4C28-AAB4-964129369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629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1"/>
            <a:ext cx="123444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4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D4AF9-8F93-426B-A644-BBC761392F1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4"/>
            <a:ext cx="4343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4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2646F-1EEB-4DF1-BAEC-2216BF841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2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FAD10E-CC8F-7F62-E230-11D00AA7B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6184"/>
            <a:ext cx="1234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9A45E0B-A720-B756-B216-D89F14F23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1"/>
            <a:ext cx="1234440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C11F286-1C58-C773-A475-1FA562125C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8326967"/>
            <a:ext cx="3200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542EE5-07FA-4675-DAA1-7B5A316853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6300" y="8326967"/>
            <a:ext cx="4343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D077A7-58E2-F738-CB77-905ECEA703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29800" y="8326967"/>
            <a:ext cx="3200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 smtClean="0"/>
            </a:lvl1pPr>
          </a:lstStyle>
          <a:p>
            <a:pPr>
              <a:defRPr/>
            </a:pPr>
            <a:fld id="{5C66F4DD-BAF9-4081-90C6-6D0100922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5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3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51867"/>
            <a:ext cx="10972800" cy="777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20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473016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Arial Black" pitchFamily="34" charset="0"/>
              </a:rPr>
              <a:t>Not a burden we bear,</a:t>
            </a:r>
            <a:br>
              <a:rPr lang="en-US" sz="6000" b="1" dirty="0">
                <a:latin typeface="Arial Black" pitchFamily="34" charset="0"/>
              </a:rPr>
            </a:br>
            <a:r>
              <a:rPr lang="en-US" sz="6000" b="1" dirty="0">
                <a:latin typeface="Arial Black" pitchFamily="34" charset="0"/>
              </a:rPr>
              <a:t>not a sorrow we share,</a:t>
            </a:r>
            <a:br>
              <a:rPr lang="en-US" sz="6000" b="1" dirty="0">
                <a:latin typeface="Arial Black" pitchFamily="34" charset="0"/>
              </a:rPr>
            </a:br>
            <a:r>
              <a:rPr lang="en-US" sz="6000" b="1" dirty="0">
                <a:latin typeface="Arial Black" pitchFamily="34" charset="0"/>
              </a:rPr>
              <a:t>But our toil he doth richly repay;</a:t>
            </a:r>
            <a:br>
              <a:rPr lang="en-US" sz="6000" b="1" dirty="0">
                <a:latin typeface="Arial Black" pitchFamily="34" charset="0"/>
              </a:rPr>
            </a:br>
            <a:r>
              <a:rPr lang="en-US" sz="6000" b="1" dirty="0">
                <a:latin typeface="Arial Black" pitchFamily="34" charset="0"/>
              </a:rPr>
              <a:t>Not a grief nor a loss,</a:t>
            </a:r>
            <a:br>
              <a:rPr lang="en-US" sz="6000" b="1" dirty="0">
                <a:latin typeface="Arial Black" pitchFamily="34" charset="0"/>
              </a:rPr>
            </a:br>
            <a:r>
              <a:rPr lang="en-US" sz="6000" b="1" dirty="0">
                <a:latin typeface="Arial Black" pitchFamily="34" charset="0"/>
              </a:rPr>
              <a:t>not a frown nor a cross,</a:t>
            </a:r>
            <a:br>
              <a:rPr lang="en-US" sz="6000" b="1" dirty="0">
                <a:latin typeface="Arial Black" pitchFamily="34" charset="0"/>
              </a:rPr>
            </a:br>
            <a:r>
              <a:rPr lang="en-US" sz="6000" b="1" dirty="0">
                <a:latin typeface="Arial Black" pitchFamily="34" charset="0"/>
              </a:rPr>
              <a:t>But is blest if we trust and obey.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1871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6184"/>
            <a:ext cx="11582400" cy="8168216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atin typeface="Arial Black" pitchFamily="34" charset="0"/>
              </a:rPr>
              <a:t>Trust and obey,</a:t>
            </a:r>
            <a:br>
              <a:rPr lang="en-US" sz="8000" b="1" dirty="0">
                <a:latin typeface="Arial Black" pitchFamily="34" charset="0"/>
              </a:rPr>
            </a:br>
            <a:r>
              <a:rPr lang="en-US" sz="8000" b="1" dirty="0">
                <a:latin typeface="Arial Black" pitchFamily="34" charset="0"/>
              </a:rPr>
              <a:t>for there’s no other way</a:t>
            </a:r>
            <a:br>
              <a:rPr lang="en-US" sz="8000" b="1" dirty="0">
                <a:latin typeface="Arial Black" pitchFamily="34" charset="0"/>
              </a:rPr>
            </a:br>
            <a:r>
              <a:rPr lang="en-US" sz="8000" b="1" dirty="0">
                <a:latin typeface="Arial Black" pitchFamily="34" charset="0"/>
              </a:rPr>
              <a:t>To be happy in Jesus,</a:t>
            </a:r>
            <a:br>
              <a:rPr lang="en-US" sz="8000" b="1" dirty="0">
                <a:latin typeface="Arial Black" pitchFamily="34" charset="0"/>
              </a:rPr>
            </a:br>
            <a:r>
              <a:rPr lang="en-US" sz="8000" b="1" dirty="0">
                <a:latin typeface="Arial Black" pitchFamily="34" charset="0"/>
              </a:rPr>
              <a:t>But to trust and obey.</a:t>
            </a:r>
            <a:endParaRPr lang="en-US" sz="8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50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574616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rial Black" pitchFamily="34" charset="0"/>
              </a:rPr>
              <a:t>But we never can prove</a:t>
            </a:r>
            <a:br>
              <a:rPr lang="en-US" sz="5400" b="1" dirty="0">
                <a:latin typeface="Arial Black" pitchFamily="34" charset="0"/>
              </a:rPr>
            </a:br>
            <a:r>
              <a:rPr lang="en-US" sz="5400" b="1" dirty="0">
                <a:latin typeface="Arial Black" pitchFamily="34" charset="0"/>
              </a:rPr>
              <a:t>the delights of His love</a:t>
            </a:r>
            <a:br>
              <a:rPr lang="en-US" sz="5400" b="1" dirty="0">
                <a:latin typeface="Arial Black" pitchFamily="34" charset="0"/>
              </a:rPr>
            </a:br>
            <a:r>
              <a:rPr lang="en-US" sz="5400" b="1" dirty="0">
                <a:latin typeface="Arial Black" pitchFamily="34" charset="0"/>
              </a:rPr>
              <a:t>Until all on the altar we lay;</a:t>
            </a:r>
            <a:br>
              <a:rPr lang="en-US" sz="5400" b="1" dirty="0">
                <a:latin typeface="Arial Black" pitchFamily="34" charset="0"/>
              </a:rPr>
            </a:br>
            <a:r>
              <a:rPr lang="en-US" sz="5400" b="1" dirty="0">
                <a:latin typeface="Arial Black" pitchFamily="34" charset="0"/>
              </a:rPr>
              <a:t>For the favor He shows and the joy He bestows</a:t>
            </a:r>
            <a:br>
              <a:rPr lang="en-US" sz="5400" b="1" dirty="0">
                <a:latin typeface="Arial Black" pitchFamily="34" charset="0"/>
              </a:rPr>
            </a:br>
            <a:r>
              <a:rPr lang="en-US" sz="5400" b="1" dirty="0">
                <a:latin typeface="Arial Black" pitchFamily="34" charset="0"/>
              </a:rPr>
              <a:t>Are for them who will trust and obey.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77223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6184"/>
            <a:ext cx="11582400" cy="8168216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atin typeface="Arial Black" pitchFamily="34" charset="0"/>
              </a:rPr>
              <a:t>Trust and obey,</a:t>
            </a:r>
            <a:br>
              <a:rPr lang="en-US" sz="8000" b="1" dirty="0">
                <a:latin typeface="Arial Black" pitchFamily="34" charset="0"/>
              </a:rPr>
            </a:br>
            <a:r>
              <a:rPr lang="en-US" sz="8000" b="1" dirty="0">
                <a:latin typeface="Arial Black" pitchFamily="34" charset="0"/>
              </a:rPr>
              <a:t>for there’s no other way</a:t>
            </a:r>
            <a:br>
              <a:rPr lang="en-US" sz="8000" b="1" dirty="0">
                <a:latin typeface="Arial Black" pitchFamily="34" charset="0"/>
              </a:rPr>
            </a:br>
            <a:r>
              <a:rPr lang="en-US" sz="8000" b="1" dirty="0">
                <a:latin typeface="Arial Black" pitchFamily="34" charset="0"/>
              </a:rPr>
              <a:t>To be happy in Jesus,</a:t>
            </a:r>
            <a:br>
              <a:rPr lang="en-US" sz="8000" b="1" dirty="0">
                <a:latin typeface="Arial Black" pitchFamily="34" charset="0"/>
              </a:rPr>
            </a:br>
            <a:r>
              <a:rPr lang="en-US" sz="8000" b="1" dirty="0">
                <a:latin typeface="Arial Black" pitchFamily="34" charset="0"/>
              </a:rPr>
              <a:t>But to trust and obey.</a:t>
            </a:r>
            <a:endParaRPr lang="en-US" sz="8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2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366184"/>
            <a:ext cx="11988800" cy="8473016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Arial Black" pitchFamily="34" charset="0"/>
              </a:rPr>
              <a:t>Then in fellowship sweet</a:t>
            </a:r>
            <a:br>
              <a:rPr lang="en-US" sz="5400" b="1" dirty="0">
                <a:latin typeface="Arial Black" pitchFamily="34" charset="0"/>
              </a:rPr>
            </a:br>
            <a:r>
              <a:rPr lang="en-US" sz="5400" b="1" dirty="0">
                <a:latin typeface="Arial Black" pitchFamily="34" charset="0"/>
              </a:rPr>
              <a:t>we will sit at His feet,</a:t>
            </a:r>
            <a:br>
              <a:rPr lang="en-US" sz="5400" b="1" dirty="0">
                <a:latin typeface="Arial Black" pitchFamily="34" charset="0"/>
              </a:rPr>
            </a:br>
            <a:r>
              <a:rPr lang="en-US" sz="5400" b="1" dirty="0">
                <a:latin typeface="Arial Black" pitchFamily="34" charset="0"/>
              </a:rPr>
              <a:t>Or we’ll walk by His side in the way;</a:t>
            </a:r>
            <a:br>
              <a:rPr lang="en-US" sz="5400" b="1" dirty="0">
                <a:latin typeface="Arial Black" pitchFamily="34" charset="0"/>
              </a:rPr>
            </a:br>
            <a:r>
              <a:rPr lang="en-US" sz="5400" b="1" dirty="0">
                <a:latin typeface="Arial Black" pitchFamily="34" charset="0"/>
              </a:rPr>
              <a:t>What He says we will do,</a:t>
            </a:r>
            <a:br>
              <a:rPr lang="en-US" sz="5400" b="1" dirty="0">
                <a:latin typeface="Arial Black" pitchFamily="34" charset="0"/>
              </a:rPr>
            </a:br>
            <a:r>
              <a:rPr lang="en-US" sz="5400" b="1" dirty="0">
                <a:latin typeface="Arial Black" pitchFamily="34" charset="0"/>
              </a:rPr>
              <a:t>Where He sends we will go—</a:t>
            </a:r>
            <a:br>
              <a:rPr lang="en-US" sz="5400" b="1" dirty="0">
                <a:latin typeface="Arial Black" pitchFamily="34" charset="0"/>
              </a:rPr>
            </a:br>
            <a:r>
              <a:rPr lang="en-US" sz="5400" b="1" dirty="0">
                <a:latin typeface="Arial Black" pitchFamily="34" charset="0"/>
              </a:rPr>
              <a:t>Never fear, only trust and obey.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89508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6184"/>
            <a:ext cx="11582400" cy="8168216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atin typeface="Arial Black" pitchFamily="34" charset="0"/>
              </a:rPr>
              <a:t>Trust and obey,</a:t>
            </a:r>
            <a:br>
              <a:rPr lang="en-US" sz="8000" b="1" dirty="0">
                <a:latin typeface="Arial Black" pitchFamily="34" charset="0"/>
              </a:rPr>
            </a:br>
            <a:r>
              <a:rPr lang="en-US" sz="8000" b="1" dirty="0">
                <a:latin typeface="Arial Black" pitchFamily="34" charset="0"/>
              </a:rPr>
              <a:t>for there’s no other way</a:t>
            </a:r>
            <a:br>
              <a:rPr lang="en-US" sz="8000" b="1" dirty="0">
                <a:latin typeface="Arial Black" pitchFamily="34" charset="0"/>
              </a:rPr>
            </a:br>
            <a:r>
              <a:rPr lang="en-US" sz="8000" b="1" dirty="0">
                <a:latin typeface="Arial Black" pitchFamily="34" charset="0"/>
              </a:rPr>
              <a:t>To be happy in Jesus,</a:t>
            </a:r>
            <a:br>
              <a:rPr lang="en-US" sz="8000" b="1" dirty="0">
                <a:latin typeface="Arial Black" pitchFamily="34" charset="0"/>
              </a:rPr>
            </a:br>
            <a:r>
              <a:rPr lang="en-US" sz="8000" b="1" dirty="0">
                <a:latin typeface="Arial Black" pitchFamily="34" charset="0"/>
              </a:rPr>
              <a:t>But to trust and obey.</a:t>
            </a:r>
            <a:endParaRPr lang="en-US" sz="8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45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207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A28A-01E2-7175-FC72-FB198ACF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850" y="1910448"/>
            <a:ext cx="9258300" cy="5072628"/>
          </a:xfrm>
        </p:spPr>
        <p:txBody>
          <a:bodyPr/>
          <a:lstStyle/>
          <a:p>
            <a:r>
              <a:rPr lang="en-US" sz="11343" dirty="0">
                <a:latin typeface="Baguet Script" panose="00000500000000000000" pitchFamily="2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56620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0" y="6955156"/>
            <a:ext cx="13716000" cy="147446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800" b="1" dirty="0">
                <a:latin typeface="Amasis MT Pro Black" panose="02040A04050005020304" pitchFamily="18" charset="0"/>
              </a:rPr>
              <a:t>Call To Worship</a:t>
            </a:r>
            <a:br>
              <a:rPr lang="en-US" sz="10800" b="1" dirty="0">
                <a:latin typeface="Amasis MT Pro Black" panose="02040A04050005020304" pitchFamily="18" charset="0"/>
              </a:rPr>
            </a:br>
            <a:br>
              <a:rPr lang="en-US" sz="10800" b="1" dirty="0">
                <a:latin typeface="Amasis MT Pro Black" panose="02040A04050005020304" pitchFamily="18" charset="0"/>
              </a:rPr>
            </a:br>
            <a:br>
              <a:rPr lang="en-US" sz="8100" b="1" dirty="0">
                <a:latin typeface="Amasis MT Pro Black" panose="02040A04050005020304" pitchFamily="18" charset="0"/>
              </a:rPr>
            </a:br>
            <a:r>
              <a:rPr lang="en-US" sz="8100" b="1" dirty="0"/>
              <a:t>Deacon David </a:t>
            </a:r>
            <a:r>
              <a:rPr lang="en-US" sz="8100" b="1" dirty="0" err="1"/>
              <a:t>Smukala</a:t>
            </a:r>
            <a:br>
              <a:rPr lang="en-US" sz="8100" b="1" dirty="0"/>
            </a:br>
            <a:r>
              <a:rPr lang="en-US" sz="8100" b="1" dirty="0"/>
              <a:t> Liturgist</a:t>
            </a:r>
            <a:br>
              <a:rPr lang="en-US" sz="10800" b="1" dirty="0">
                <a:latin typeface="Amasis MT Pro Black" panose="02040A04050005020304" pitchFamily="18" charset="0"/>
              </a:rPr>
            </a:br>
            <a:br>
              <a:rPr lang="en-US" sz="7425" b="1" dirty="0"/>
            </a:br>
            <a:br>
              <a:rPr lang="en-US" sz="7425" b="1" dirty="0"/>
            </a:br>
            <a:br>
              <a:rPr lang="en-US" sz="6750" b="1" dirty="0"/>
            </a:br>
            <a:br>
              <a:rPr lang="en-US" sz="10800" b="1" dirty="0"/>
            </a:br>
            <a:endParaRPr lang="en-US" sz="10800" b="1" dirty="0"/>
          </a:p>
        </p:txBody>
      </p:sp>
    </p:spTree>
    <p:extLst>
      <p:ext uri="{BB962C8B-B14F-4D97-AF65-F5344CB8AC3E}">
        <p14:creationId xmlns:p14="http://schemas.microsoft.com/office/powerpoint/2010/main" val="3506179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714375"/>
            <a:ext cx="13002768" cy="6755130"/>
          </a:xfrm>
        </p:spPr>
        <p:txBody>
          <a:bodyPr/>
          <a:lstStyle/>
          <a:p>
            <a:r>
              <a:rPr lang="en-US" sz="8000" b="1" u="sng" dirty="0"/>
              <a:t>Reader</a:t>
            </a:r>
            <a:r>
              <a:rPr lang="en-US" sz="8000" b="1" dirty="0"/>
              <a:t>: </a:t>
            </a:r>
            <a:br>
              <a:rPr lang="en-US" sz="8000" b="1" dirty="0"/>
            </a:br>
            <a:r>
              <a:rPr lang="en-US" sz="7200" b="1" dirty="0"/>
              <a:t>The earth is the Lord’s, for he made it: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64044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11480" y="1023343"/>
            <a:ext cx="12801600" cy="6549032"/>
          </a:xfrm>
        </p:spPr>
        <p:txBody>
          <a:bodyPr/>
          <a:lstStyle/>
          <a:p>
            <a:r>
              <a:rPr lang="en-US" sz="4800" b="1" dirty="0"/>
              <a:t>To all who are spiritually weary and seek rest; to all who are sad and long for comfort; to all who struggle and desire victory; to all who sin and need a Savior; to all who are strangers and want friendship; to all who hunger and thirst for something real and lasting; and to all who come here, this church opens wide her doors and offers welcome in the name of the Lord Jesus Christ</a:t>
            </a:r>
          </a:p>
        </p:txBody>
      </p:sp>
    </p:spTree>
    <p:extLst>
      <p:ext uri="{BB962C8B-B14F-4D97-AF65-F5344CB8AC3E}">
        <p14:creationId xmlns:p14="http://schemas.microsoft.com/office/powerpoint/2010/main" val="2865937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714377"/>
            <a:ext cx="13002768" cy="7715248"/>
          </a:xfrm>
        </p:spPr>
        <p:txBody>
          <a:bodyPr/>
          <a:lstStyle/>
          <a:p>
            <a:r>
              <a:rPr lang="en-US" sz="9600" b="1" u="sng" dirty="0">
                <a:solidFill>
                  <a:srgbClr val="FF0000"/>
                </a:solidFill>
              </a:rPr>
              <a:t>People:</a:t>
            </a:r>
            <a:br>
              <a:rPr lang="en-US" sz="9600" b="1" u="sng" dirty="0">
                <a:solidFill>
                  <a:srgbClr val="FF0000"/>
                </a:solidFill>
              </a:rPr>
            </a:br>
            <a:r>
              <a:rPr lang="en-US" sz="9600" b="1" dirty="0">
                <a:solidFill>
                  <a:srgbClr val="FF0000"/>
                </a:solidFill>
              </a:rPr>
              <a:t>Come, let us adore him.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80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E6228-219D-A99D-A54B-9E120B424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6FFE-CA3B-C6EF-8629-4F921DFC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" y="714375"/>
            <a:ext cx="13002768" cy="6755130"/>
          </a:xfrm>
        </p:spPr>
        <p:txBody>
          <a:bodyPr/>
          <a:lstStyle/>
          <a:p>
            <a:r>
              <a:rPr lang="en-US" sz="8000" b="1" u="sng" dirty="0"/>
              <a:t>Reader</a:t>
            </a:r>
            <a:r>
              <a:rPr lang="en-US" sz="8000" b="1" dirty="0"/>
              <a:t>: </a:t>
            </a:r>
            <a:br>
              <a:rPr lang="en-US" sz="8000" b="1" dirty="0"/>
            </a:br>
            <a:r>
              <a:rPr lang="en-US" sz="7200" b="1" dirty="0"/>
              <a:t>Worship the Lord in the beauty of holiness: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83804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728A9-421B-102A-97DB-48DF055D0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C2AB-023F-882F-664E-73469956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" y="714377"/>
            <a:ext cx="13002768" cy="7715248"/>
          </a:xfrm>
        </p:spPr>
        <p:txBody>
          <a:bodyPr/>
          <a:lstStyle/>
          <a:p>
            <a:r>
              <a:rPr lang="en-US" sz="9600" b="1" u="sng" dirty="0">
                <a:solidFill>
                  <a:srgbClr val="FF0000"/>
                </a:solidFill>
              </a:rPr>
              <a:t>People:</a:t>
            </a:r>
            <a:br>
              <a:rPr lang="en-US" sz="9600" b="1" u="sng" dirty="0">
                <a:solidFill>
                  <a:srgbClr val="FF0000"/>
                </a:solidFill>
              </a:rPr>
            </a:br>
            <a:r>
              <a:rPr lang="en-US" sz="9600" b="1" dirty="0">
                <a:solidFill>
                  <a:srgbClr val="FF0000"/>
                </a:solidFill>
              </a:rPr>
              <a:t>Come, let us adore him.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68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B4C3E-972D-1639-794A-A667DABF2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94D1F-8918-B6CE-C2B4-13A276E6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" y="714375"/>
            <a:ext cx="13002768" cy="6755130"/>
          </a:xfrm>
        </p:spPr>
        <p:txBody>
          <a:bodyPr/>
          <a:lstStyle/>
          <a:p>
            <a:r>
              <a:rPr lang="en-US" sz="8000" b="1" u="sng" dirty="0"/>
              <a:t>Reader</a:t>
            </a:r>
            <a:r>
              <a:rPr lang="en-US" sz="8000" b="1" dirty="0"/>
              <a:t>: </a:t>
            </a:r>
            <a:br>
              <a:rPr lang="en-US" sz="8000" b="1" dirty="0"/>
            </a:br>
            <a:r>
              <a:rPr lang="en-US" sz="7200" b="1" dirty="0"/>
              <a:t>The mercy of the Lord is everlasting: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05341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E1EC1-1A82-D258-2839-1B84A58DF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23906-F882-D18C-7F67-874CD077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" y="714377"/>
            <a:ext cx="13002768" cy="7715248"/>
          </a:xfrm>
        </p:spPr>
        <p:txBody>
          <a:bodyPr/>
          <a:lstStyle/>
          <a:p>
            <a:r>
              <a:rPr lang="en-US" sz="9600" b="1" u="sng" dirty="0">
                <a:solidFill>
                  <a:srgbClr val="FF0000"/>
                </a:solidFill>
              </a:rPr>
              <a:t>People:</a:t>
            </a:r>
            <a:br>
              <a:rPr lang="en-US" sz="9600" b="1" u="sng" dirty="0">
                <a:solidFill>
                  <a:srgbClr val="FF0000"/>
                </a:solidFill>
              </a:rPr>
            </a:br>
            <a:r>
              <a:rPr lang="en-US" sz="9600" b="1" dirty="0">
                <a:solidFill>
                  <a:srgbClr val="FF0000"/>
                </a:solidFill>
              </a:rPr>
              <a:t>Come, let us adore him.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41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2360295"/>
            <a:ext cx="13002768" cy="4069081"/>
          </a:xfrm>
        </p:spPr>
        <p:txBody>
          <a:bodyPr/>
          <a:lstStyle/>
          <a:p>
            <a:endParaRPr lang="en-US" sz="6075" b="1" dirty="0"/>
          </a:p>
        </p:txBody>
      </p:sp>
    </p:spTree>
    <p:extLst>
      <p:ext uri="{BB962C8B-B14F-4D97-AF65-F5344CB8AC3E}">
        <p14:creationId xmlns:p14="http://schemas.microsoft.com/office/powerpoint/2010/main" val="3513669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8D5B9-78E7-E45B-23BF-BBF4E549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F3A6-F2FD-9718-3A4F-5BF86EA0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" y="714377"/>
            <a:ext cx="13002768" cy="7406638"/>
          </a:xfrm>
        </p:spPr>
        <p:txBody>
          <a:bodyPr/>
          <a:lstStyle/>
          <a:p>
            <a:r>
              <a:rPr lang="en-US" sz="8800" b="1" u="sng" dirty="0">
                <a:latin typeface="Algerian" panose="04020705040A02060702" pitchFamily="82" charset="0"/>
              </a:rPr>
              <a:t>Prayer of confession</a:t>
            </a:r>
            <a:br>
              <a:rPr lang="en-US" sz="6750" b="1" u="sng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br>
              <a:rPr lang="en-US" sz="6750" b="1" u="sng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endParaRPr lang="en-US" b="1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89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1959429"/>
            <a:ext cx="13002768" cy="5510076"/>
          </a:xfrm>
        </p:spPr>
        <p:txBody>
          <a:bodyPr/>
          <a:lstStyle/>
          <a:p>
            <a:r>
              <a:rPr lang="en-US" sz="8000" b="1" u="sng" dirty="0"/>
              <a:t>Reader</a:t>
            </a:r>
            <a:r>
              <a:rPr lang="en-US" sz="8000" b="1" dirty="0"/>
              <a:t>: </a:t>
            </a:r>
            <a:br>
              <a:rPr lang="en-US" sz="8000" b="1" dirty="0"/>
            </a:br>
            <a:r>
              <a:rPr lang="en-US" sz="7200" b="1" dirty="0"/>
              <a:t>Jesus, who sat at the table with outcasts and sinners, we confess that too often our words and actions are not consistent with our beliefs.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311773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40EF5-50CF-18AA-2EA0-3D9D44794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08101-B92A-27A0-884C-E210ACEB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" y="714377"/>
            <a:ext cx="13002768" cy="7715248"/>
          </a:xfrm>
        </p:spPr>
        <p:txBody>
          <a:bodyPr/>
          <a:lstStyle/>
          <a:p>
            <a:r>
              <a:rPr lang="en-US" sz="9600" b="1" u="sng" dirty="0">
                <a:solidFill>
                  <a:srgbClr val="FF0000"/>
                </a:solidFill>
              </a:rPr>
              <a:t>People:</a:t>
            </a:r>
            <a:br>
              <a:rPr lang="en-US" sz="9600" b="1" u="sng" dirty="0">
                <a:solidFill>
                  <a:srgbClr val="FF0000"/>
                </a:solidFill>
              </a:rPr>
            </a:br>
            <a:r>
              <a:rPr lang="en-US" sz="11500" b="1" dirty="0">
                <a:solidFill>
                  <a:srgbClr val="FF0000"/>
                </a:solidFill>
              </a:rPr>
              <a:t>forgive us, O God.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04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1F594-D776-7C83-150B-08ABA15A2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C705-16B8-E3D0-A650-BAC823E1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" y="714375"/>
            <a:ext cx="13002768" cy="6755130"/>
          </a:xfrm>
        </p:spPr>
        <p:txBody>
          <a:bodyPr/>
          <a:lstStyle/>
          <a:p>
            <a:r>
              <a:rPr lang="en-US" sz="8100" b="1" u="sng" dirty="0"/>
              <a:t>Reader</a:t>
            </a:r>
            <a:r>
              <a:rPr lang="en-US" sz="8100" b="1" dirty="0"/>
              <a:t>: </a:t>
            </a:r>
            <a:br>
              <a:rPr lang="en-US" sz="8100" b="1" dirty="0"/>
            </a:br>
            <a:r>
              <a:rPr lang="en-US" sz="8000" b="1" dirty="0"/>
              <a:t>Too often we ignore the needy,</a:t>
            </a:r>
            <a:endParaRPr lang="en-US" sz="6075" b="1" dirty="0"/>
          </a:p>
        </p:txBody>
      </p:sp>
    </p:spTree>
    <p:extLst>
      <p:ext uri="{BB962C8B-B14F-4D97-AF65-F5344CB8AC3E}">
        <p14:creationId xmlns:p14="http://schemas.microsoft.com/office/powerpoint/2010/main" val="373808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52+ Rose PowerPoint Background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8F5D4BE-9A92-4532-BF76-BAE0A40D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" y="-114300"/>
            <a:ext cx="14058900" cy="92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DD0C9-F1B9-4912-B9FF-3512AC299254}"/>
              </a:ext>
            </a:extLst>
          </p:cNvPr>
          <p:cNvSpPr txBox="1"/>
          <p:nvPr/>
        </p:nvSpPr>
        <p:spPr>
          <a:xfrm>
            <a:off x="6270171" y="1942182"/>
            <a:ext cx="62701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Silence Cell Phones At This Time</a:t>
            </a:r>
          </a:p>
        </p:txBody>
      </p:sp>
    </p:spTree>
    <p:extLst>
      <p:ext uri="{BB962C8B-B14F-4D97-AF65-F5344CB8AC3E}">
        <p14:creationId xmlns:p14="http://schemas.microsoft.com/office/powerpoint/2010/main" val="227020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C4DC2-AD48-D3F9-26B9-939CA4265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EA413-8618-A26F-E7AE-F5E63269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" y="714377"/>
            <a:ext cx="13002768" cy="7715248"/>
          </a:xfrm>
        </p:spPr>
        <p:txBody>
          <a:bodyPr/>
          <a:lstStyle/>
          <a:p>
            <a:r>
              <a:rPr lang="en-US" sz="9600" b="1" u="sng" dirty="0">
                <a:solidFill>
                  <a:srgbClr val="FF0000"/>
                </a:solidFill>
              </a:rPr>
              <a:t>People:</a:t>
            </a:r>
            <a:br>
              <a:rPr lang="en-US" sz="9600" b="1" u="sng" dirty="0">
                <a:solidFill>
                  <a:srgbClr val="FF0000"/>
                </a:solidFill>
              </a:rPr>
            </a:br>
            <a:r>
              <a:rPr lang="en-US" sz="11500" b="1" dirty="0">
                <a:solidFill>
                  <a:srgbClr val="FF0000"/>
                </a:solidFill>
              </a:rPr>
              <a:t>forgive us, O God.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05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714375"/>
            <a:ext cx="13002768" cy="6755130"/>
          </a:xfrm>
        </p:spPr>
        <p:txBody>
          <a:bodyPr/>
          <a:lstStyle/>
          <a:p>
            <a:r>
              <a:rPr lang="en-US" sz="8100" b="1" u="sng" dirty="0"/>
              <a:t>Reader</a:t>
            </a:r>
            <a:r>
              <a:rPr lang="en-US" sz="8100" b="1" dirty="0"/>
              <a:t>: </a:t>
            </a:r>
            <a:br>
              <a:rPr lang="en-US" sz="8100" b="1" dirty="0"/>
            </a:br>
            <a:r>
              <a:rPr lang="en-US" sz="8000" b="1" dirty="0"/>
              <a:t>Too often we show indifference to the lonely,</a:t>
            </a:r>
            <a:endParaRPr lang="en-US" sz="6075" b="1" dirty="0"/>
          </a:p>
        </p:txBody>
      </p:sp>
    </p:spTree>
    <p:extLst>
      <p:ext uri="{BB962C8B-B14F-4D97-AF65-F5344CB8AC3E}">
        <p14:creationId xmlns:p14="http://schemas.microsoft.com/office/powerpoint/2010/main" val="1771795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4920E-3770-11E5-AF3D-D16ED5505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DB0FE-87DF-6D05-A9ED-9F15C749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" y="714377"/>
            <a:ext cx="13002768" cy="7715248"/>
          </a:xfrm>
        </p:spPr>
        <p:txBody>
          <a:bodyPr/>
          <a:lstStyle/>
          <a:p>
            <a:r>
              <a:rPr lang="en-US" sz="9600" b="1" u="sng" dirty="0">
                <a:solidFill>
                  <a:srgbClr val="FF0000"/>
                </a:solidFill>
              </a:rPr>
              <a:t>People:</a:t>
            </a:r>
            <a:br>
              <a:rPr lang="en-US" sz="9600" b="1" u="sng" dirty="0">
                <a:solidFill>
                  <a:srgbClr val="FF0000"/>
                </a:solidFill>
              </a:rPr>
            </a:br>
            <a:r>
              <a:rPr lang="en-US" sz="11500" b="1" dirty="0">
                <a:solidFill>
                  <a:srgbClr val="FF0000"/>
                </a:solidFill>
              </a:rPr>
              <a:t>forgive us, O God.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88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714375"/>
            <a:ext cx="13002768" cy="6755130"/>
          </a:xfrm>
        </p:spPr>
        <p:txBody>
          <a:bodyPr/>
          <a:lstStyle/>
          <a:p>
            <a:r>
              <a:rPr lang="en-US" sz="8100" b="1" u="sng" dirty="0"/>
              <a:t>Reader</a:t>
            </a:r>
            <a:r>
              <a:rPr lang="en-US" sz="8100" b="1" dirty="0"/>
              <a:t>: </a:t>
            </a:r>
            <a:br>
              <a:rPr lang="en-US" sz="8100" b="1" dirty="0"/>
            </a:br>
            <a:r>
              <a:rPr lang="en-US" sz="8000" b="1" dirty="0"/>
              <a:t>Too often we reject those who seem different from us.</a:t>
            </a:r>
            <a:endParaRPr lang="en-US" sz="6075" b="1" dirty="0"/>
          </a:p>
        </p:txBody>
      </p:sp>
    </p:spTree>
    <p:extLst>
      <p:ext uri="{BB962C8B-B14F-4D97-AF65-F5344CB8AC3E}">
        <p14:creationId xmlns:p14="http://schemas.microsoft.com/office/powerpoint/2010/main" val="2982860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7FC12-FD64-964B-D188-D07C59155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D1C8-C9EC-E248-2217-5BB25392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" y="714377"/>
            <a:ext cx="13002768" cy="7715248"/>
          </a:xfrm>
        </p:spPr>
        <p:txBody>
          <a:bodyPr/>
          <a:lstStyle/>
          <a:p>
            <a:r>
              <a:rPr lang="en-US" sz="9600" b="1" u="sng" dirty="0">
                <a:solidFill>
                  <a:srgbClr val="FF0000"/>
                </a:solidFill>
              </a:rPr>
              <a:t>People:</a:t>
            </a:r>
            <a:br>
              <a:rPr lang="en-US" sz="9600" b="1" u="sng" dirty="0">
                <a:solidFill>
                  <a:srgbClr val="FF0000"/>
                </a:solidFill>
              </a:rPr>
            </a:br>
            <a:r>
              <a:rPr lang="en-US" sz="11500" b="1" dirty="0">
                <a:solidFill>
                  <a:srgbClr val="FF0000"/>
                </a:solidFill>
              </a:rPr>
              <a:t>forgive us, O God and hear our prayers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39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714376"/>
            <a:ext cx="13002768" cy="7200900"/>
          </a:xfrm>
        </p:spPr>
        <p:txBody>
          <a:bodyPr/>
          <a:lstStyle/>
          <a:p>
            <a:r>
              <a:rPr lang="en-US" sz="7425" b="1" dirty="0">
                <a:latin typeface="Berlin Sans FB" panose="020E0602020502020306" pitchFamily="34" charset="0"/>
              </a:rPr>
              <a:t>A Moment for</a:t>
            </a:r>
            <a:br>
              <a:rPr lang="en-US" sz="7425" b="1" dirty="0">
                <a:latin typeface="Berlin Sans FB" panose="020E0602020502020306" pitchFamily="34" charset="0"/>
              </a:rPr>
            </a:br>
            <a:r>
              <a:rPr lang="en-US" sz="7425" b="1" dirty="0">
                <a:latin typeface="Berlin Sans FB" panose="020E0602020502020306" pitchFamily="34" charset="0"/>
              </a:rPr>
              <a:t>Silent Confession</a:t>
            </a:r>
          </a:p>
        </p:txBody>
      </p:sp>
    </p:spTree>
    <p:extLst>
      <p:ext uri="{BB962C8B-B14F-4D97-AF65-F5344CB8AC3E}">
        <p14:creationId xmlns:p14="http://schemas.microsoft.com/office/powerpoint/2010/main" val="2398309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E2E4-03FA-C6E4-6155-74A5ECD2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7365"/>
            <a:ext cx="13716000" cy="6652260"/>
          </a:xfrm>
        </p:spPr>
        <p:txBody>
          <a:bodyPr/>
          <a:lstStyle/>
          <a:p>
            <a:r>
              <a:rPr lang="en-US" sz="7425" dirty="0">
                <a:latin typeface="Broadway" panose="04040905080B02020502" pitchFamily="82" charset="0"/>
              </a:rPr>
              <a:t>Words of Assurance</a:t>
            </a:r>
            <a:br>
              <a:rPr lang="en-US" sz="7425" dirty="0">
                <a:latin typeface="Broadway" panose="04040905080B02020502" pitchFamily="82" charset="0"/>
              </a:rPr>
            </a:br>
            <a:r>
              <a:rPr lang="en-US" sz="7425" dirty="0">
                <a:latin typeface="Broadway" panose="04040905080B02020502" pitchFamily="82" charset="0"/>
              </a:rPr>
              <a:t>and</a:t>
            </a:r>
            <a:br>
              <a:rPr lang="en-US" sz="7425" dirty="0">
                <a:latin typeface="Broadway" panose="04040905080B02020502" pitchFamily="82" charset="0"/>
              </a:rPr>
            </a:br>
            <a:r>
              <a:rPr lang="en-US" sz="7425" dirty="0">
                <a:latin typeface="Broadway" panose="04040905080B02020502" pitchFamily="82" charset="0"/>
              </a:rPr>
              <a:t>Pardon of the Gospel</a:t>
            </a:r>
            <a:br>
              <a:rPr lang="en-US" sz="7425" dirty="0">
                <a:latin typeface="Broadway" panose="04040905080B02020502" pitchFamily="82" charset="0"/>
              </a:rPr>
            </a:br>
            <a:br>
              <a:rPr lang="en-US" sz="7425" dirty="0">
                <a:latin typeface="Broadway" panose="04040905080B02020502" pitchFamily="82" charset="0"/>
              </a:rPr>
            </a:br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Elder Roy Palk, Liturgist</a:t>
            </a:r>
            <a:b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(Psalm 103:8, 13-14, 17-18 ) </a:t>
            </a:r>
            <a:endParaRPr lang="en-US" sz="7425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7358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2046513"/>
            <a:ext cx="13002768" cy="5422991"/>
          </a:xfrm>
        </p:spPr>
        <p:txBody>
          <a:bodyPr/>
          <a:lstStyle/>
          <a:p>
            <a:r>
              <a:rPr lang="en-US" sz="7200" b="1" u="sng" dirty="0"/>
              <a:t>Reader</a:t>
            </a:r>
            <a:r>
              <a:rPr lang="en-US" sz="7200" b="1" dirty="0"/>
              <a:t>: </a:t>
            </a:r>
            <a:br>
              <a:rPr lang="en-US" sz="7200" b="1" dirty="0"/>
            </a:br>
            <a:r>
              <a:rPr lang="en-US" sz="5400" b="1" dirty="0"/>
              <a:t>The LORD is merciful and gracious,</a:t>
            </a:r>
            <a:br>
              <a:rPr lang="en-US" sz="5400" b="1" dirty="0"/>
            </a:br>
            <a:r>
              <a:rPr lang="en-US" sz="5400" b="1" dirty="0"/>
              <a:t>slow to anger and abounding in steadfast love.</a:t>
            </a:r>
            <a:br>
              <a:rPr lang="en-US" sz="5400" b="1" dirty="0"/>
            </a:br>
            <a:r>
              <a:rPr lang="en-US" sz="5400" b="1" dirty="0"/>
              <a:t>As a father has compassion for his children,</a:t>
            </a:r>
            <a:br>
              <a:rPr lang="en-US" sz="5400" b="1" dirty="0"/>
            </a:br>
            <a:r>
              <a:rPr lang="en-US" sz="5400" b="1" dirty="0"/>
              <a:t>so the LORD has compassion for those who fear him.</a:t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39964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2307771"/>
            <a:ext cx="13002768" cy="5161734"/>
          </a:xfrm>
        </p:spPr>
        <p:txBody>
          <a:bodyPr/>
          <a:lstStyle/>
          <a:p>
            <a:r>
              <a:rPr lang="en-US" sz="8000" b="1" u="sng" dirty="0"/>
              <a:t>Reader</a:t>
            </a:r>
            <a:r>
              <a:rPr lang="en-US" sz="8000" b="1" dirty="0"/>
              <a:t>: </a:t>
            </a:r>
            <a:br>
              <a:rPr lang="en-US" sz="8000" b="1" dirty="0"/>
            </a:br>
            <a:r>
              <a:rPr lang="en-US" sz="6600" b="1" dirty="0"/>
              <a:t>For he knows how we were made; he remembers that we are dust.</a:t>
            </a:r>
            <a:br>
              <a:rPr lang="en-US" sz="6600" b="1" dirty="0"/>
            </a:br>
            <a:r>
              <a:rPr lang="en-US" sz="6600" b="1" dirty="0"/>
              <a:t>But the steadfast love of the LORD is from everlasting to everlasting</a:t>
            </a:r>
            <a:br>
              <a:rPr lang="en-US" sz="6600" b="1" dirty="0"/>
            </a:br>
            <a:r>
              <a:rPr lang="en-US" sz="6600" b="1" dirty="0"/>
              <a:t>on those who fear him,</a:t>
            </a:r>
            <a:br>
              <a:rPr lang="en-US" sz="6600" b="1" dirty="0"/>
            </a:b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236320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591FE-CC8A-C4CE-2F8F-4040548FB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E4D50-2630-F2C5-FE15-C4C8E006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" y="2307771"/>
            <a:ext cx="13002768" cy="5161734"/>
          </a:xfrm>
        </p:spPr>
        <p:txBody>
          <a:bodyPr/>
          <a:lstStyle/>
          <a:p>
            <a:r>
              <a:rPr lang="en-US" sz="8100" b="1" u="sng" dirty="0"/>
              <a:t>Reader</a:t>
            </a:r>
            <a:r>
              <a:rPr lang="en-US" sz="8100" b="1" dirty="0"/>
              <a:t>: </a:t>
            </a:r>
            <a:br>
              <a:rPr lang="en-US" sz="8100" b="1" dirty="0"/>
            </a:br>
            <a:r>
              <a:rPr lang="en-US" sz="7200" b="1" dirty="0"/>
              <a:t>and his righteousness to children’s children, to those who keep his covenant</a:t>
            </a:r>
            <a:br>
              <a:rPr lang="en-US" sz="7200" b="1" dirty="0"/>
            </a:br>
            <a:r>
              <a:rPr lang="en-US" sz="7200" b="1" dirty="0"/>
              <a:t>and remember to do his commandments. </a:t>
            </a:r>
            <a:endParaRPr lang="en-US" sz="6075" b="1" dirty="0"/>
          </a:p>
        </p:txBody>
      </p:sp>
    </p:spTree>
    <p:extLst>
      <p:ext uri="{BB962C8B-B14F-4D97-AF65-F5344CB8AC3E}">
        <p14:creationId xmlns:p14="http://schemas.microsoft.com/office/powerpoint/2010/main" val="304370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51867"/>
            <a:ext cx="10972800" cy="777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5E59E-3E46-DEBA-BE80-0DF70D847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43DA0-D888-8A8A-566D-28BD94BC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05915"/>
            <a:ext cx="12344400" cy="6480810"/>
          </a:xfrm>
        </p:spPr>
        <p:txBody>
          <a:bodyPr/>
          <a:lstStyle/>
          <a:p>
            <a:endParaRPr lang="en-US" sz="6075" b="1" dirty="0"/>
          </a:p>
        </p:txBody>
      </p:sp>
    </p:spTree>
    <p:extLst>
      <p:ext uri="{BB962C8B-B14F-4D97-AF65-F5344CB8AC3E}">
        <p14:creationId xmlns:p14="http://schemas.microsoft.com/office/powerpoint/2010/main" val="588086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269816"/>
          </a:xfrm>
        </p:spPr>
        <p:txBody>
          <a:bodyPr/>
          <a:lstStyle/>
          <a:p>
            <a:r>
              <a:rPr lang="en-US" sz="11733" b="1" i="1" kern="0" dirty="0">
                <a:solidFill>
                  <a:srgbClr val="000000"/>
                </a:solidFill>
                <a:latin typeface="Arial Rounded MT Bold"/>
                <a:cs typeface="Arial"/>
              </a:rPr>
              <a:t>Be Thou My Vision</a:t>
            </a:r>
            <a:br>
              <a:rPr lang="en-US" sz="9600" i="1" kern="0" dirty="0">
                <a:solidFill>
                  <a:srgbClr val="000000"/>
                </a:solidFill>
                <a:latin typeface="Arial Rounded MT Bold"/>
                <a:cs typeface="Arial"/>
              </a:rPr>
            </a:br>
            <a:br>
              <a:rPr lang="en-US" sz="9600" i="1" kern="0" dirty="0">
                <a:solidFill>
                  <a:srgbClr val="000000"/>
                </a:solidFill>
                <a:latin typeface="Arial Rounded MT Bold"/>
                <a:cs typeface="Arial"/>
              </a:rPr>
            </a:br>
            <a:r>
              <a:rPr lang="en-US" sz="9600" i="1" kern="0" dirty="0">
                <a:solidFill>
                  <a:srgbClr val="000000"/>
                </a:solidFill>
                <a:latin typeface="Arial Rounded MT Bold"/>
                <a:cs typeface="Arial"/>
              </a:rPr>
              <a:t>Hymn #562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949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711200"/>
            <a:ext cx="12192000" cy="8432800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Be Thou my Vision,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O Lord of my heart;</a:t>
            </a:r>
            <a:br>
              <a:rPr lang="en-US" sz="18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br>
              <a:rPr lang="en-US" sz="18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Naught be all else to me, 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save that Thou art – </a:t>
            </a:r>
            <a:br>
              <a:rPr lang="en-US" sz="18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Thou my best thought, 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by day or by night,</a:t>
            </a:r>
            <a:br>
              <a:rPr lang="en-US" sz="18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Waking or sleeping,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Thy presence my light.</a:t>
            </a:r>
            <a:br>
              <a:rPr lang="en-US" sz="3600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339992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473016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Be Thou my wisdom, 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and Thou my true Word;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I ever with Thee 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and Thou with me Lord;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Thou my great Father,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I Thy true son;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Thou in me dwelling, 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and I with Thee one.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569090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269816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 </a:t>
            </a: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Riches I heed not, 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   nor man’s empty praise,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Thou mine inheritance, 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now and always;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Thou and Thou only, 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first in my heart,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High King of heaven, 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my Treasure Thou art.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0346410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17600"/>
            <a:ext cx="12192000" cy="7620000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High King of heaven, 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my victory won,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May I reach heaven’s joys,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O bright </a:t>
            </a:r>
            <a:r>
              <a:rPr lang="en-US" sz="5400" b="1" dirty="0" err="1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heav’n’s</a:t>
            </a: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 Sun!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Heart of my own heart, 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whatever befall,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Still be my Vision, </a:t>
            </a:r>
            <a:b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  <a:t>O Ruler of all.</a:t>
            </a:r>
            <a:br>
              <a:rPr lang="en-US" sz="3600" dirty="0">
                <a:solidFill>
                  <a:srgbClr val="000000"/>
                </a:solidFill>
                <a:latin typeface="Arial Rounded MT Bold"/>
                <a:ea typeface="+mn-ea"/>
                <a:cs typeface="Arial" pitchFamily="34" charset="0"/>
              </a:rPr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176341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3380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13716000" cy="3857625"/>
          </a:xfrm>
        </p:spPr>
        <p:txBody>
          <a:bodyPr/>
          <a:lstStyle/>
          <a:p>
            <a:r>
              <a:rPr lang="en-US" sz="9000" u="sng" dirty="0"/>
              <a:t>Teaching Moment</a:t>
            </a:r>
            <a:br>
              <a:rPr lang="en-US" sz="9000" u="sng" dirty="0"/>
            </a:br>
            <a:br>
              <a:rPr lang="en-US" sz="7425" b="1" dirty="0"/>
            </a:br>
            <a:r>
              <a:rPr lang="en-US" sz="7425" b="1" dirty="0"/>
              <a:t>Sermon on the Mount</a:t>
            </a:r>
            <a:br>
              <a:rPr lang="en-US" sz="7425" b="1" dirty="0"/>
            </a:br>
            <a:r>
              <a:rPr lang="en-US" sz="7425" b="1" dirty="0"/>
              <a:t> Sermon Series</a:t>
            </a:r>
            <a:br>
              <a:rPr lang="en-US" sz="7425" b="1" u="sng" dirty="0"/>
            </a:br>
            <a:br>
              <a:rPr lang="en-US" sz="7425" b="1" u="sng" dirty="0"/>
            </a:br>
            <a:endParaRPr lang="en-US" sz="8100" dirty="0"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48342" y="847904"/>
            <a:ext cx="13367657" cy="744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14350" algn="ctr" defTabSz="1028700" fontAlgn="base">
              <a:spcBef>
                <a:spcPct val="0"/>
              </a:spcBef>
              <a:spcAft>
                <a:spcPct val="0"/>
              </a:spcAft>
              <a:tabLst>
                <a:tab pos="-257175" algn="l"/>
                <a:tab pos="0" algn="l"/>
                <a:tab pos="514350" algn="l"/>
                <a:tab pos="642938" algn="l"/>
              </a:tabLst>
              <a:defRPr/>
            </a:pPr>
            <a:endParaRPr lang="en-US" sz="4950" b="1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indent="514350" algn="ctr" defTabSz="1028700" fontAlgn="base">
              <a:spcBef>
                <a:spcPct val="0"/>
              </a:spcBef>
              <a:spcAft>
                <a:spcPct val="0"/>
              </a:spcAft>
              <a:tabLst>
                <a:tab pos="-257175" algn="l"/>
                <a:tab pos="0" algn="l"/>
                <a:tab pos="514350" algn="l"/>
                <a:tab pos="642938" algn="l"/>
              </a:tabLst>
              <a:defRPr/>
            </a:pPr>
            <a:r>
              <a:rPr lang="en-US" sz="5400" b="1" u="sng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 Lord’s Prayer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OUR FATHER, WHO ART IN HEAVEN,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HALLOWED BE THY NAME.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THY KINGDOM COME, THY WILL BE DONE, 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ON EARTH AS IT IS IN HEAVEN.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GIVE US THIS DAY OUR DAILY BREAD,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AND FORGIVE US OUR DEBTS AS WE FORGIVE OUR DEBTORS;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AND LEAD US NOT INTO TEMPTATION 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BUT DELIVER US FROM EVIL.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FOR THINE IS THE KINGDOM,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AND THE POWER, AND THE GLORY FOREVER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AMEN</a:t>
            </a:r>
          </a:p>
          <a:p>
            <a:pPr algn="ctr" defTabSz="1028700">
              <a:defRPr/>
            </a:pPr>
            <a:endParaRPr lang="en-US" sz="2250" b="1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AF6B-2069-4FFE-8901-13114895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29" y="1327517"/>
            <a:ext cx="10363200" cy="6336026"/>
          </a:xfrm>
        </p:spPr>
        <p:txBody>
          <a:bodyPr/>
          <a:lstStyle/>
          <a:p>
            <a:r>
              <a:rPr lang="en-US" sz="13800" b="1" dirty="0">
                <a:latin typeface="Bernard MT Condensed" panose="02050806060905020404" pitchFamily="18" charset="0"/>
              </a:rPr>
              <a:t>OFFERTORY</a:t>
            </a:r>
          </a:p>
        </p:txBody>
      </p:sp>
    </p:spTree>
    <p:extLst>
      <p:ext uri="{BB962C8B-B14F-4D97-AF65-F5344CB8AC3E}">
        <p14:creationId xmlns:p14="http://schemas.microsoft.com/office/powerpoint/2010/main" val="78729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473016"/>
          </a:xfrm>
        </p:spPr>
        <p:txBody>
          <a:bodyPr>
            <a:noAutofit/>
          </a:bodyPr>
          <a:lstStyle/>
          <a:p>
            <a:r>
              <a:rPr lang="en-US" sz="10700" b="1" dirty="0">
                <a:latin typeface="Arial Black" pitchFamily="34" charset="0"/>
              </a:rPr>
              <a:t>Trust and Obey</a:t>
            </a:r>
            <a:br>
              <a:rPr lang="en-US" sz="10700" b="1" dirty="0">
                <a:latin typeface="Arial Black" pitchFamily="34" charset="0"/>
              </a:rPr>
            </a:br>
            <a:br>
              <a:rPr lang="en-US" sz="107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Hymn # 571</a:t>
            </a:r>
            <a:endParaRPr lang="en-US" sz="107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792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982980" y="1328322"/>
            <a:ext cx="11795760" cy="6379576"/>
          </a:xfrm>
        </p:spPr>
        <p:txBody>
          <a:bodyPr/>
          <a:lstStyle/>
          <a:p>
            <a:r>
              <a:rPr lang="en-US" sz="6000" b="1" dirty="0"/>
              <a:t>Offsite contributions can be made via Tithely.com</a:t>
            </a:r>
            <a:br>
              <a:rPr lang="en-US" sz="6000" b="1" dirty="0"/>
            </a:br>
            <a:r>
              <a:rPr lang="en-US" sz="6000" b="1" dirty="0"/>
              <a:t>the instructions are on our website </a:t>
            </a:r>
            <a:r>
              <a:rPr lang="en-US" sz="4400" dirty="0"/>
              <a:t>bayshoregardenscommunitychurch.com</a:t>
            </a:r>
            <a:br>
              <a:rPr lang="en-US" sz="5400" dirty="0"/>
            </a:br>
            <a:r>
              <a:rPr lang="en-US" sz="5400" dirty="0"/>
              <a:t>or </a:t>
            </a:r>
            <a:br>
              <a:rPr lang="en-US" sz="5400" dirty="0"/>
            </a:br>
            <a:r>
              <a:rPr lang="en-US" sz="5400" b="1" dirty="0"/>
              <a:t>checks can be mailed to</a:t>
            </a:r>
            <a:br>
              <a:rPr lang="en-US" sz="5400" b="1" dirty="0"/>
            </a:br>
            <a:r>
              <a:rPr lang="en-US" sz="5400" b="1" dirty="0"/>
              <a:t>6228 26</a:t>
            </a:r>
            <a:r>
              <a:rPr lang="en-US" sz="5400" b="1" baseline="30000" dirty="0"/>
              <a:t>th</a:t>
            </a:r>
            <a:r>
              <a:rPr lang="en-US" sz="5400" b="1" dirty="0"/>
              <a:t> street west</a:t>
            </a:r>
            <a:br>
              <a:rPr lang="en-US" sz="5400" b="1" dirty="0"/>
            </a:br>
            <a:r>
              <a:rPr lang="en-US" sz="5400" b="1" dirty="0"/>
              <a:t>Bradenton FL 34207</a:t>
            </a:r>
          </a:p>
        </p:txBody>
      </p:sp>
    </p:spTree>
    <p:extLst>
      <p:ext uri="{BB962C8B-B14F-4D97-AF65-F5344CB8AC3E}">
        <p14:creationId xmlns:p14="http://schemas.microsoft.com/office/powerpoint/2010/main" val="39800012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6E983-0C19-5130-4BC1-EC46B587A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>
            <a:extLst>
              <a:ext uri="{FF2B5EF4-FFF2-40B4-BE49-F238E27FC236}">
                <a16:creationId xmlns:a16="http://schemas.microsoft.com/office/drawing/2014/main" id="{B369B2A5-C52B-02CC-6C36-3B5BFF18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0" y="1328322"/>
            <a:ext cx="11795760" cy="6379576"/>
          </a:xfrm>
        </p:spPr>
        <p:txBody>
          <a:bodyPr/>
          <a:lstStyle/>
          <a:p>
            <a:r>
              <a:rPr lang="en-US" sz="11500" b="1" dirty="0"/>
              <a:t>“ In The Garden”</a:t>
            </a:r>
            <a:br>
              <a:rPr lang="en-US" sz="11500" b="1" dirty="0"/>
            </a:br>
            <a:br>
              <a:rPr lang="en-US" sz="11500" b="1" dirty="0"/>
            </a:br>
            <a:r>
              <a:rPr lang="en-US" sz="7200" b="1" dirty="0"/>
              <a:t>arrangement by</a:t>
            </a:r>
            <a:br>
              <a:rPr lang="en-US" sz="8800" b="1" dirty="0"/>
            </a:br>
            <a:r>
              <a:rPr lang="en-US" sz="8800" b="1" dirty="0"/>
              <a:t> Ken Gallo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9278376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0B642C6-045D-6849-9E2E-7130E4DCD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sz="11733" b="1" i="1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br>
              <a:rPr lang="en-US" altLang="en-US" sz="11733" b="1" i="1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br>
              <a:rPr lang="en-US" altLang="en-US" sz="11733" b="1" i="1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US" altLang="en-US" sz="11733" b="1" i="1">
                <a:solidFill>
                  <a:schemeClr val="tx1"/>
                </a:solidFill>
                <a:latin typeface="Arial Rounded MT Bold" panose="020F0704030504030204" pitchFamily="34" charset="0"/>
              </a:rPr>
              <a:t>Doxology</a:t>
            </a:r>
            <a:endParaRPr lang="en-US" altLang="en-US" sz="7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70159"/>
      </p:ext>
    </p:extLst>
  </p:cSld>
  <p:clrMapOvr>
    <a:masterClrMapping/>
  </p:clrMapOvr>
  <p:transition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D039DA43-711B-6516-64FF-357BC1CC7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12801"/>
            <a:ext cx="12192000" cy="825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867" b="1">
                <a:solidFill>
                  <a:srgbClr val="000000"/>
                </a:solidFill>
                <a:latin typeface="Arial Rounded MT Bold" panose="020F0704030504030204" pitchFamily="34" charset="0"/>
              </a:rPr>
              <a:t>Praise God 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867" b="1">
                <a:solidFill>
                  <a:srgbClr val="000000"/>
                </a:solidFill>
                <a:latin typeface="Arial Rounded MT Bold" panose="020F0704030504030204" pitchFamily="34" charset="0"/>
              </a:rPr>
              <a:t>from whom all blessings flow;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867" b="1">
                <a:solidFill>
                  <a:srgbClr val="000000"/>
                </a:solidFill>
                <a:latin typeface="Arial Rounded MT Bold" panose="020F0704030504030204" pitchFamily="34" charset="0"/>
              </a:rPr>
              <a:t>Praise Him, 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867" b="1">
                <a:solidFill>
                  <a:srgbClr val="000000"/>
                </a:solidFill>
                <a:latin typeface="Arial Rounded MT Bold" panose="020F0704030504030204" pitchFamily="34" charset="0"/>
              </a:rPr>
              <a:t>all creatures here below;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867" b="1">
                <a:solidFill>
                  <a:srgbClr val="000000"/>
                </a:solidFill>
                <a:latin typeface="Arial Rounded MT Bold" panose="020F0704030504030204" pitchFamily="34" charset="0"/>
              </a:rPr>
              <a:t>Praise Him 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867" b="1">
                <a:solidFill>
                  <a:srgbClr val="000000"/>
                </a:solidFill>
                <a:latin typeface="Arial Rounded MT Bold" panose="020F0704030504030204" pitchFamily="34" charset="0"/>
              </a:rPr>
              <a:t>above, ye heav’nly host;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867" b="1">
                <a:solidFill>
                  <a:srgbClr val="000000"/>
                </a:solidFill>
                <a:latin typeface="Arial Rounded MT Bold" panose="020F0704030504030204" pitchFamily="34" charset="0"/>
              </a:rPr>
              <a:t>Praise Father, 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867" b="1">
                <a:solidFill>
                  <a:srgbClr val="000000"/>
                </a:solidFill>
                <a:latin typeface="Arial Rounded MT Bold" panose="020F0704030504030204" pitchFamily="34" charset="0"/>
              </a:rPr>
              <a:t>Son, and Holy Ghost.</a:t>
            </a:r>
            <a:r>
              <a:rPr lang="en-US" altLang="en-US" sz="5867" b="1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r>
              <a:rPr lang="en-US" altLang="en-US" sz="5333" b="1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r>
              <a:rPr lang="en-US" altLang="en-US" sz="7200" b="1">
                <a:solidFill>
                  <a:srgbClr val="000000"/>
                </a:solidFill>
                <a:latin typeface="Times" panose="02020603050405020304" pitchFamily="18" charset="0"/>
              </a:rPr>
              <a:t>          </a:t>
            </a:r>
          </a:p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b="1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93537"/>
      </p:ext>
    </p:extLst>
  </p:cSld>
  <p:clrMapOvr>
    <a:masterClrMapping/>
  </p:clrMapOvr>
  <p:transition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486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168216"/>
          </a:xfrm>
        </p:spPr>
        <p:txBody>
          <a:bodyPr/>
          <a:lstStyle/>
          <a:p>
            <a:r>
              <a:rPr lang="en-US" sz="15333" b="1" i="1" kern="0" dirty="0">
                <a:solidFill>
                  <a:srgbClr val="000000"/>
                </a:solidFill>
                <a:latin typeface="Arial Rounded MT Bold" pitchFamily="34" charset="0"/>
              </a:rPr>
              <a:t>The Solid Rock</a:t>
            </a:r>
            <a:br>
              <a:rPr lang="en-US" sz="15333" b="1" i="1" kern="0" dirty="0">
                <a:solidFill>
                  <a:srgbClr val="000000"/>
                </a:solidFill>
                <a:latin typeface="Arial Rounded MT Bold" pitchFamily="34" charset="0"/>
              </a:rPr>
            </a:br>
            <a:br>
              <a:rPr lang="en-US" sz="9600" b="1" i="1" kern="0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7200" b="1" i="1" kern="0" dirty="0">
                <a:solidFill>
                  <a:srgbClr val="000000"/>
                </a:solidFill>
                <a:latin typeface="Arial Rounded MT Bold" pitchFamily="34" charset="0"/>
              </a:rPr>
              <a:t>Hymn # 526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198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12192000" cy="7924800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My hope is built on nothing less</a:t>
            </a:r>
            <a:b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Than Jesus’ blood and righteousness;</a:t>
            </a:r>
            <a:b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I dare not trust the sweetest frame,</a:t>
            </a:r>
            <a:b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But wholly lean on Jesus’ name.</a:t>
            </a:r>
            <a:b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b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On Christ the solid Rock I stand;</a:t>
            </a:r>
            <a:b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All other ground is sinking sand,</a:t>
            </a:r>
            <a:b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All other ground is sinking sand. </a:t>
            </a:r>
            <a:br>
              <a:rPr lang="en-US" sz="1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244004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6184"/>
            <a:ext cx="12192000" cy="8473016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When darkness veils His lovely face,</a:t>
            </a:r>
            <a:b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I rest on His unchanging grace;</a:t>
            </a:r>
            <a:b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In every high and stormy gale,</a:t>
            </a:r>
            <a:b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My anchor holds within the veil.</a:t>
            </a:r>
            <a:b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b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On Christ the solid Rock I stand;</a:t>
            </a:r>
            <a:b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All other ground is sinking sand,</a:t>
            </a:r>
            <a:b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All other ground is sinking sand.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922808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12192000" cy="8026400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His oath, His covenant, His blood</a:t>
            </a:r>
            <a:b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Support me in the whelming flood;</a:t>
            </a:r>
            <a:b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When all around my soul gives way</a:t>
            </a:r>
            <a:b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He then is all my hope and stay.</a:t>
            </a:r>
            <a:b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b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On Christ the solid Rock I stand;</a:t>
            </a:r>
            <a:b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All other ground is sinking sand,</a:t>
            </a:r>
            <a:b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All other ground is sinking sand.</a:t>
            </a:r>
            <a:br>
              <a:rPr lang="en-US" sz="54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133761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6184"/>
            <a:ext cx="12192000" cy="8473016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When He shall come with trumpet sound,</a:t>
            </a:r>
            <a:b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O may I then in Him be found;</a:t>
            </a:r>
            <a:b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Dressed in His righteousness alone,</a:t>
            </a:r>
            <a:b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Faultless to stand before the throne</a:t>
            </a:r>
            <a:b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b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On Christ the solid Rock I stand;</a:t>
            </a:r>
            <a:b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All other ground is sinking sand,</a:t>
            </a:r>
            <a:b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rPr>
              <a:t>   All other ground is sinking sand.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26167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473016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rial Black" pitchFamily="34" charset="0"/>
              </a:rPr>
              <a:t>When we walk with the Lord </a:t>
            </a:r>
            <a:br>
              <a:rPr lang="en-US" sz="5400" b="1" dirty="0">
                <a:latin typeface="Arial Black" pitchFamily="34" charset="0"/>
              </a:rPr>
            </a:br>
            <a:r>
              <a:rPr lang="en-US" sz="5400" b="1" dirty="0">
                <a:latin typeface="Arial Black" pitchFamily="34" charset="0"/>
              </a:rPr>
              <a:t>in the light of His Word,</a:t>
            </a:r>
            <a:br>
              <a:rPr lang="en-US" sz="5400" b="1" dirty="0">
                <a:latin typeface="Arial Black" pitchFamily="34" charset="0"/>
              </a:rPr>
            </a:br>
            <a:r>
              <a:rPr lang="en-US" sz="5400" b="1" dirty="0">
                <a:latin typeface="Arial Black" pitchFamily="34" charset="0"/>
              </a:rPr>
              <a:t>What a glory He sheds on our way!</a:t>
            </a:r>
            <a:br>
              <a:rPr lang="en-US" sz="5400" b="1" dirty="0">
                <a:latin typeface="Arial Black" pitchFamily="34" charset="0"/>
              </a:rPr>
            </a:br>
            <a:r>
              <a:rPr lang="en-US" sz="5400" b="1" dirty="0">
                <a:latin typeface="Arial Black" pitchFamily="34" charset="0"/>
              </a:rPr>
              <a:t>While we do His good will</a:t>
            </a:r>
            <a:br>
              <a:rPr lang="en-US" sz="5400" b="1" dirty="0">
                <a:latin typeface="Arial Black" pitchFamily="34" charset="0"/>
              </a:rPr>
            </a:br>
            <a:r>
              <a:rPr lang="en-US" sz="5400" b="1" dirty="0">
                <a:latin typeface="Arial Black" pitchFamily="34" charset="0"/>
              </a:rPr>
              <a:t>He abides with us still</a:t>
            </a:r>
            <a:br>
              <a:rPr lang="en-US" sz="5400" b="1" dirty="0">
                <a:latin typeface="Arial Black" pitchFamily="34" charset="0"/>
              </a:rPr>
            </a:br>
            <a:r>
              <a:rPr lang="en-US" sz="5400" b="1" dirty="0">
                <a:latin typeface="Arial Black" pitchFamily="34" charset="0"/>
              </a:rPr>
              <a:t>And with all who will trust and obey.</a:t>
            </a:r>
            <a:endParaRPr lang="en-US" sz="5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929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6530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2057400" y="651256"/>
            <a:ext cx="9601200" cy="766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r>
              <a:rPr lang="en-US" sz="4050" b="1" u="sng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 PASTORAL BENEDICTION</a:t>
            </a: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405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r>
              <a:rPr lang="en-US" sz="45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God has a plan for you and,</a:t>
            </a: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r>
              <a:rPr lang="en-US" sz="45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you are </a:t>
            </a:r>
            <a:r>
              <a:rPr lang="en-US" sz="4500" b="1" u="sng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EXACTLY</a:t>
            </a:r>
            <a:r>
              <a:rPr lang="en-US" sz="45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where God wants you to be.</a:t>
            </a: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243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01379" name="Picture 4" descr="C:\Users\Pastor Dan\Pictures\benediction_51835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4914900"/>
            <a:ext cx="43719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6184"/>
            <a:ext cx="11582400" cy="8168216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atin typeface="Arial Black" pitchFamily="34" charset="0"/>
              </a:rPr>
              <a:t>Trust and obey,</a:t>
            </a:r>
            <a:br>
              <a:rPr lang="en-US" sz="8000" b="1" dirty="0">
                <a:latin typeface="Arial Black" pitchFamily="34" charset="0"/>
              </a:rPr>
            </a:br>
            <a:r>
              <a:rPr lang="en-US" sz="8000" b="1" dirty="0">
                <a:latin typeface="Arial Black" pitchFamily="34" charset="0"/>
              </a:rPr>
              <a:t>for there’s no other way</a:t>
            </a:r>
            <a:br>
              <a:rPr lang="en-US" sz="8000" b="1" dirty="0">
                <a:latin typeface="Arial Black" pitchFamily="34" charset="0"/>
              </a:rPr>
            </a:br>
            <a:r>
              <a:rPr lang="en-US" sz="8000" b="1" dirty="0">
                <a:latin typeface="Arial Black" pitchFamily="34" charset="0"/>
              </a:rPr>
              <a:t>To be happy in Jesus,</a:t>
            </a:r>
            <a:br>
              <a:rPr lang="en-US" sz="8000" b="1" dirty="0">
                <a:latin typeface="Arial Black" pitchFamily="34" charset="0"/>
              </a:rPr>
            </a:br>
            <a:r>
              <a:rPr lang="en-US" sz="8000" b="1" dirty="0">
                <a:latin typeface="Arial Black" pitchFamily="34" charset="0"/>
              </a:rPr>
              <a:t>But to trust and obey.</a:t>
            </a:r>
            <a:endParaRPr lang="en-US" sz="8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6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473016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Arial Black" pitchFamily="34" charset="0"/>
              </a:rPr>
              <a:t>Not a shadow can rise,</a:t>
            </a:r>
            <a:br>
              <a:rPr lang="en-US" sz="6000" b="1" dirty="0">
                <a:latin typeface="Arial Black" pitchFamily="34" charset="0"/>
              </a:rPr>
            </a:br>
            <a:r>
              <a:rPr lang="en-US" sz="6000" b="1" dirty="0">
                <a:latin typeface="Arial Black" pitchFamily="34" charset="0"/>
              </a:rPr>
              <a:t>not a cloud in the skies,</a:t>
            </a:r>
            <a:br>
              <a:rPr lang="en-US" sz="6000" b="1" dirty="0">
                <a:latin typeface="Arial Black" pitchFamily="34" charset="0"/>
              </a:rPr>
            </a:br>
            <a:r>
              <a:rPr lang="en-US" sz="6000" b="1" dirty="0">
                <a:latin typeface="Arial Black" pitchFamily="34" charset="0"/>
              </a:rPr>
              <a:t>But His smile quickly drives it away;</a:t>
            </a:r>
            <a:br>
              <a:rPr lang="en-US" sz="6000" b="1" dirty="0">
                <a:latin typeface="Arial Black" pitchFamily="34" charset="0"/>
              </a:rPr>
            </a:br>
            <a:r>
              <a:rPr lang="en-US" sz="6000" b="1" dirty="0">
                <a:latin typeface="Arial Black" pitchFamily="34" charset="0"/>
              </a:rPr>
              <a:t>Not a doubt nor a fear,</a:t>
            </a:r>
            <a:br>
              <a:rPr lang="en-US" sz="6000" b="1" dirty="0">
                <a:latin typeface="Arial Black" pitchFamily="34" charset="0"/>
              </a:rPr>
            </a:br>
            <a:r>
              <a:rPr lang="en-US" sz="6000" b="1" dirty="0">
                <a:latin typeface="Arial Black" pitchFamily="34" charset="0"/>
              </a:rPr>
              <a:t>Not a sigh nor a tear,</a:t>
            </a:r>
            <a:br>
              <a:rPr lang="en-US" sz="6000" b="1" dirty="0">
                <a:latin typeface="Arial Black" pitchFamily="34" charset="0"/>
              </a:rPr>
            </a:br>
            <a:r>
              <a:rPr lang="en-US" sz="6000" b="1" dirty="0">
                <a:latin typeface="Arial Black" pitchFamily="34" charset="0"/>
              </a:rPr>
              <a:t>Can abide while we trust and obey.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1743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6184"/>
            <a:ext cx="11582400" cy="8168216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atin typeface="Arial Black" pitchFamily="34" charset="0"/>
              </a:rPr>
              <a:t>Trust and obey,</a:t>
            </a:r>
            <a:br>
              <a:rPr lang="en-US" sz="8000" b="1" dirty="0">
                <a:latin typeface="Arial Black" pitchFamily="34" charset="0"/>
              </a:rPr>
            </a:br>
            <a:r>
              <a:rPr lang="en-US" sz="8000" b="1" dirty="0">
                <a:latin typeface="Arial Black" pitchFamily="34" charset="0"/>
              </a:rPr>
              <a:t>for there’s no other way</a:t>
            </a:r>
            <a:br>
              <a:rPr lang="en-US" sz="8000" b="1" dirty="0">
                <a:latin typeface="Arial Black" pitchFamily="34" charset="0"/>
              </a:rPr>
            </a:br>
            <a:r>
              <a:rPr lang="en-US" sz="8000" b="1" dirty="0">
                <a:latin typeface="Arial Black" pitchFamily="34" charset="0"/>
              </a:rPr>
              <a:t>To be happy in Jesus,</a:t>
            </a:r>
            <a:br>
              <a:rPr lang="en-US" sz="8000" b="1" dirty="0">
                <a:latin typeface="Arial Black" pitchFamily="34" charset="0"/>
              </a:rPr>
            </a:br>
            <a:r>
              <a:rPr lang="en-US" sz="8000" b="1" dirty="0">
                <a:latin typeface="Arial Black" pitchFamily="34" charset="0"/>
              </a:rPr>
              <a:t>But to trust and obey.</a:t>
            </a:r>
            <a:endParaRPr lang="en-US" sz="8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12398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3">
      <a:dk1>
        <a:sysClr val="windowText" lastClr="000000"/>
      </a:dk1>
      <a:lt1>
        <a:sysClr val="window" lastClr="FFFFFF"/>
      </a:lt1>
      <a:dk2>
        <a:srgbClr val="248D7B"/>
      </a:dk2>
      <a:lt2>
        <a:srgbClr val="DBF5F9"/>
      </a:lt2>
      <a:accent1>
        <a:srgbClr val="21B2C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6D9E8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Custom 3">
      <a:dk1>
        <a:sysClr val="windowText" lastClr="000000"/>
      </a:dk1>
      <a:lt1>
        <a:sysClr val="window" lastClr="FFFFFF"/>
      </a:lt1>
      <a:dk2>
        <a:srgbClr val="248D7B"/>
      </a:dk2>
      <a:lt2>
        <a:srgbClr val="DBF5F9"/>
      </a:lt2>
      <a:accent1>
        <a:srgbClr val="21B2C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6D9E8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5887</TotalTime>
  <Words>1459</Words>
  <Application>Microsoft Office PowerPoint</Application>
  <PresentationFormat>Custom</PresentationFormat>
  <Paragraphs>83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61</vt:i4>
      </vt:variant>
    </vt:vector>
  </HeadingPairs>
  <TitlesOfParts>
    <vt:vector size="83" baseType="lpstr">
      <vt:lpstr>MS PGothic</vt:lpstr>
      <vt:lpstr>Aharoni</vt:lpstr>
      <vt:lpstr>Algerian</vt:lpstr>
      <vt:lpstr>Amasis MT Pro Black</vt:lpstr>
      <vt:lpstr>Arial</vt:lpstr>
      <vt:lpstr>Arial Black</vt:lpstr>
      <vt:lpstr>Arial Rounded MT Bold</vt:lpstr>
      <vt:lpstr>Baguet Script</vt:lpstr>
      <vt:lpstr>Berlin Sans FB</vt:lpstr>
      <vt:lpstr>Bernard MT Condensed</vt:lpstr>
      <vt:lpstr>Broadway</vt:lpstr>
      <vt:lpstr>Calibri</vt:lpstr>
      <vt:lpstr>Calibri Light</vt:lpstr>
      <vt:lpstr>Times</vt:lpstr>
      <vt:lpstr>3_Office Theme</vt:lpstr>
      <vt:lpstr>4_Office Theme</vt:lpstr>
      <vt:lpstr>6_Office Theme</vt:lpstr>
      <vt:lpstr>7_Office Theme</vt:lpstr>
      <vt:lpstr>Office 2013 - 2022 Theme</vt:lpstr>
      <vt:lpstr>5_Office Theme</vt:lpstr>
      <vt:lpstr>Office Theme</vt:lpstr>
      <vt:lpstr>Default Design</vt:lpstr>
      <vt:lpstr>PowerPoint Presentation</vt:lpstr>
      <vt:lpstr>To all who are spiritually weary and seek rest; to all who are sad and long for comfort; to all who struggle and desire victory; to all who sin and need a Savior; to all who are strangers and want friendship; to all who hunger and thirst for something real and lasting; and to all who come here, this church opens wide her doors and offers welcome in the name of the Lord Jesus Christ</vt:lpstr>
      <vt:lpstr>PowerPoint Presentation</vt:lpstr>
      <vt:lpstr>PowerPoint Presentation</vt:lpstr>
      <vt:lpstr>Trust and Obey  Hymn # 571</vt:lpstr>
      <vt:lpstr>When we walk with the Lord  in the light of His Word, What a glory He sheds on our way! While we do His good will He abides with us still And with all who will trust and obey.</vt:lpstr>
      <vt:lpstr>Trust and obey, for there’s no other way To be happy in Jesus, But to trust and obey.</vt:lpstr>
      <vt:lpstr>Not a shadow can rise, not a cloud in the skies, But His smile quickly drives it away; Not a doubt nor a fear, Not a sigh nor a tear, Can abide while we trust and obey.</vt:lpstr>
      <vt:lpstr>Trust and obey, for there’s no other way To be happy in Jesus, But to trust and obey.</vt:lpstr>
      <vt:lpstr>Not a burden we bear, not a sorrow we share, But our toil he doth richly repay; Not a grief nor a loss, not a frown nor a cross, But is blest if we trust and obey.</vt:lpstr>
      <vt:lpstr>Trust and obey, for there’s no other way To be happy in Jesus, But to trust and obey.</vt:lpstr>
      <vt:lpstr>But we never can prove the delights of His love Until all on the altar we lay; For the favor He shows and the joy He bestows Are for them who will trust and obey.</vt:lpstr>
      <vt:lpstr>Trust and obey, for there’s no other way To be happy in Jesus, But to trust and obey.</vt:lpstr>
      <vt:lpstr>Then in fellowship sweet we will sit at His feet, Or we’ll walk by His side in the way; What He says we will do, Where He sends we will go— Never fear, only trust and obey.</vt:lpstr>
      <vt:lpstr>Trust and obey, for there’s no other way To be happy in Jesus, But to trust and obey.</vt:lpstr>
      <vt:lpstr>PowerPoint Presentation</vt:lpstr>
      <vt:lpstr>WELCOME</vt:lpstr>
      <vt:lpstr>Call To Worship   Deacon David Smukala  Liturgist     </vt:lpstr>
      <vt:lpstr>Reader:  The earth is the Lord’s, for he made it:</vt:lpstr>
      <vt:lpstr>People: Come, let us adore him.</vt:lpstr>
      <vt:lpstr>Reader:  Worship the Lord in the beauty of holiness:</vt:lpstr>
      <vt:lpstr>People: Come, let us adore him.</vt:lpstr>
      <vt:lpstr>Reader:  The mercy of the Lord is everlasting:</vt:lpstr>
      <vt:lpstr>People: Come, let us adore him.</vt:lpstr>
      <vt:lpstr>PowerPoint Presentation</vt:lpstr>
      <vt:lpstr>Prayer of confession  </vt:lpstr>
      <vt:lpstr>Reader:  Jesus, who sat at the table with outcasts and sinners, we confess that too often our words and actions are not consistent with our beliefs.</vt:lpstr>
      <vt:lpstr>People: forgive us, O God.</vt:lpstr>
      <vt:lpstr>Reader:  Too often we ignore the needy,</vt:lpstr>
      <vt:lpstr>People: forgive us, O God.</vt:lpstr>
      <vt:lpstr>Reader:  Too often we show indifference to the lonely,</vt:lpstr>
      <vt:lpstr>People: forgive us, O God.</vt:lpstr>
      <vt:lpstr>Reader:  Too often we reject those who seem different from us.</vt:lpstr>
      <vt:lpstr>People: forgive us, O God and hear our prayers</vt:lpstr>
      <vt:lpstr>A Moment for Silent Confession</vt:lpstr>
      <vt:lpstr>Words of Assurance and Pardon of the Gospel  Elder Roy Palk, Liturgist (Psalm 103:8, 13-14, 17-18 ) </vt:lpstr>
      <vt:lpstr>Reader:  The LORD is merciful and gracious, slow to anger and abounding in steadfast love. As a father has compassion for his children, so the LORD has compassion for those who fear him. </vt:lpstr>
      <vt:lpstr>Reader:  For he knows how we were made; he remembers that we are dust. But the steadfast love of the LORD is from everlasting to everlasting on those who fear him, </vt:lpstr>
      <vt:lpstr>Reader:  and his righteousness to children’s children, to those who keep his covenant and remember to do his commandments. </vt:lpstr>
      <vt:lpstr>PowerPoint Presentation</vt:lpstr>
      <vt:lpstr>Be Thou My Vision  Hymn #562</vt:lpstr>
      <vt:lpstr>Be Thou my Vision, O Lord of my heart;  Naught be all else to me,  save that Thou art –  Thou my best thought,  by day or by night, Waking or sleeping, Thy presence my light. </vt:lpstr>
      <vt:lpstr>Be Thou my wisdom,  and Thou my true Word; I ever with Thee  and Thou with me Lord; Thou my great Father, I Thy true son; Thou in me dwelling,  and I with Thee one.</vt:lpstr>
      <vt:lpstr> Riches I heed not,     nor man’s empty praise, Thou mine inheritance,  now and always; Thou and Thou only,  first in my heart, High King of heaven,  my Treasure Thou art.</vt:lpstr>
      <vt:lpstr>High King of heaven,  my victory won, May I reach heaven’s joys, O bright heav’n’s Sun! Heart of my own heart,  whatever befall, Still be my Vision,  O Ruler of all. </vt:lpstr>
      <vt:lpstr>PowerPoint Presentation</vt:lpstr>
      <vt:lpstr>Teaching Moment  Sermon on the Mount  Sermon Series  </vt:lpstr>
      <vt:lpstr>PowerPoint Presentation</vt:lpstr>
      <vt:lpstr>OFFERTORY</vt:lpstr>
      <vt:lpstr>Offsite contributions can be made via Tithely.com the instructions are on our website bayshoregardenscommunitychurch.com or  checks can be mailed to 6228 26th street west Bradenton FL 34207</vt:lpstr>
      <vt:lpstr>“ In The Garden”  arrangement by  Ken Gallo</vt:lpstr>
      <vt:lpstr>   Doxology</vt:lpstr>
      <vt:lpstr>PowerPoint Presentation</vt:lpstr>
      <vt:lpstr>PowerPoint Presentation</vt:lpstr>
      <vt:lpstr>The Solid Rock  Hymn # 526</vt:lpstr>
      <vt:lpstr>My hope is built on nothing less    Than Jesus’ blood and righteousness;    I dare not trust the sweetest frame,    But wholly lean on Jesus’ name.     On Christ the solid Rock I stand;    All other ground is sinking sand,    All other ground is sinking sand.  </vt:lpstr>
      <vt:lpstr>When darkness veils His lovely face,    I rest on His unchanging grace;    In every high and stormy gale,    My anchor holds within the veil.     On Christ the solid Rock I stand;    All other ground is sinking sand,    All other ground is sinking sand.</vt:lpstr>
      <vt:lpstr>His oath, His covenant, His blood    Support me in the whelming flood;    When all around my soul gives way    He then is all my hope and stay.     On Christ the solid Rock I stand;    All other ground is sinking sand,    All other ground is sinking sand. </vt:lpstr>
      <vt:lpstr> When He shall come with trumpet sound,    O may I then in Him be found;    Dressed in His righteousness alone,    Faultless to stand before the throne     On Christ the solid Rock I stand;    All other ground is sinking sand,    All other ground is sinking sand.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Bayshore Gardens Community Church</dc:title>
  <dc:creator>Admin</dc:creator>
  <cp:lastModifiedBy>Bayshore Gardens Community Church</cp:lastModifiedBy>
  <cp:revision>277</cp:revision>
  <dcterms:created xsi:type="dcterms:W3CDTF">2021-03-31T13:56:44Z</dcterms:created>
  <dcterms:modified xsi:type="dcterms:W3CDTF">2024-11-10T13:34:08Z</dcterms:modified>
</cp:coreProperties>
</file>