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6" r:id="rId2"/>
    <p:sldMasterId id="2147484174" r:id="rId3"/>
    <p:sldMasterId id="2147484184" r:id="rId4"/>
    <p:sldMasterId id="2147484591" r:id="rId5"/>
    <p:sldMasterId id="2147484622" r:id="rId6"/>
    <p:sldMasterId id="2147484625" r:id="rId7"/>
    <p:sldMasterId id="2147484627" r:id="rId8"/>
    <p:sldMasterId id="2147484630" r:id="rId9"/>
    <p:sldMasterId id="2147484633" r:id="rId10"/>
  </p:sldMasterIdLst>
  <p:notesMasterIdLst>
    <p:notesMasterId r:id="rId72"/>
  </p:notesMasterIdLst>
  <p:sldIdLst>
    <p:sldId id="2920" r:id="rId11"/>
    <p:sldId id="610" r:id="rId12"/>
    <p:sldId id="469" r:id="rId13"/>
    <p:sldId id="470" r:id="rId14"/>
    <p:sldId id="3358" r:id="rId15"/>
    <p:sldId id="3359" r:id="rId16"/>
    <p:sldId id="259" r:id="rId17"/>
    <p:sldId id="3360" r:id="rId18"/>
    <p:sldId id="3361" r:id="rId19"/>
    <p:sldId id="3362" r:id="rId20"/>
    <p:sldId id="3363" r:id="rId21"/>
    <p:sldId id="3364" r:id="rId22"/>
    <p:sldId id="1986" r:id="rId23"/>
    <p:sldId id="427" r:id="rId24"/>
    <p:sldId id="639" r:id="rId25"/>
    <p:sldId id="2778" r:id="rId26"/>
    <p:sldId id="3100" r:id="rId27"/>
    <p:sldId id="3249" r:id="rId28"/>
    <p:sldId id="3318" r:id="rId29"/>
    <p:sldId id="3369" r:id="rId30"/>
    <p:sldId id="3365" r:id="rId31"/>
    <p:sldId id="3319" r:id="rId32"/>
    <p:sldId id="3317" r:id="rId33"/>
    <p:sldId id="3366" r:id="rId34"/>
    <p:sldId id="3347" r:id="rId35"/>
    <p:sldId id="3367" r:id="rId36"/>
    <p:sldId id="3368" r:id="rId37"/>
    <p:sldId id="2693" r:id="rId38"/>
    <p:sldId id="3269" r:id="rId39"/>
    <p:sldId id="3323" r:id="rId40"/>
    <p:sldId id="3322" r:id="rId41"/>
    <p:sldId id="3271" r:id="rId42"/>
    <p:sldId id="3370" r:id="rId43"/>
    <p:sldId id="3371" r:id="rId44"/>
    <p:sldId id="3372" r:id="rId45"/>
    <p:sldId id="256" r:id="rId46"/>
    <p:sldId id="3373" r:id="rId47"/>
    <p:sldId id="3374" r:id="rId48"/>
    <p:sldId id="3375" r:id="rId49"/>
    <p:sldId id="3376" r:id="rId50"/>
    <p:sldId id="3377" r:id="rId51"/>
    <p:sldId id="3378" r:id="rId52"/>
    <p:sldId id="262" r:id="rId53"/>
    <p:sldId id="267" r:id="rId54"/>
    <p:sldId id="268" r:id="rId55"/>
    <p:sldId id="454" r:id="rId56"/>
    <p:sldId id="455" r:id="rId57"/>
    <p:sldId id="1001" r:id="rId58"/>
    <p:sldId id="1943" r:id="rId59"/>
    <p:sldId id="3353" r:id="rId60"/>
    <p:sldId id="257" r:id="rId61"/>
    <p:sldId id="258" r:id="rId62"/>
    <p:sldId id="3354" r:id="rId63"/>
    <p:sldId id="3355" r:id="rId64"/>
    <p:sldId id="260" r:id="rId65"/>
    <p:sldId id="3356" r:id="rId66"/>
    <p:sldId id="261" r:id="rId67"/>
    <p:sldId id="265" r:id="rId68"/>
    <p:sldId id="3357" r:id="rId69"/>
    <p:sldId id="266" r:id="rId70"/>
    <p:sldId id="464" r:id="rId71"/>
  </p:sldIdLst>
  <p:sldSz cx="13716000" cy="9144000"/>
  <p:notesSz cx="6858000" cy="9144000"/>
  <p:defaultTextStyle>
    <a:defPPr>
      <a:defRPr lang="en-US"/>
    </a:defPPr>
    <a:lvl1pPr marL="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09" autoAdjust="0"/>
    <p:restoredTop sz="94660" autoAdjust="0"/>
  </p:normalViewPr>
  <p:slideViewPr>
    <p:cSldViewPr snapToGrid="0">
      <p:cViewPr varScale="1">
        <p:scale>
          <a:sx n="22" d="100"/>
          <a:sy n="22" d="100"/>
        </p:scale>
        <p:origin x="60" y="1050"/>
      </p:cViewPr>
      <p:guideLst>
        <p:guide orient="horz" pos="2880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3A7C-722E-41CC-B3C0-A249950A62F4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36F0-4A1E-432E-878D-796833E1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9D974-F010-4959-A42F-69CBCF5A95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07AC5A-DFC9-402C-B0F5-4F35BC16C58D}" type="slidenum">
              <a:rPr lang="en-US">
                <a:solidFill>
                  <a:prstClr val="black"/>
                </a:solidFill>
                <a:cs typeface="Arial" charset="0"/>
              </a:rPr>
              <a:pPr>
                <a:defRPr/>
              </a:pPr>
              <a:t>61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/>
              <a:pPr>
                <a:defRPr/>
              </a:pPr>
              <a:t>11/3/2024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6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241551"/>
            <a:ext cx="580251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241551"/>
            <a:ext cx="58310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11/3/2024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9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6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9"/>
            <a:ext cx="6943725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7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316569"/>
            <a:ext cx="6943725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1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1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FCF63E1-9A11-4EB1-B897-21890751B4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7DBE3A-4898-4DC7-8781-78E0361D1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22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FCF63E1-9A11-4EB1-B897-21890751B4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87DBE3A-4898-4DC7-8781-78E0361D1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78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9ED9294E-BB3E-4BF8-B4A2-9A74FF932B2E}" type="datetimeFigureOut">
              <a:rPr lang="en-US" smtClean="0"/>
              <a:pPr defTabSz="1219170">
                <a:defRPr/>
              </a:pPr>
              <a:t>11/3/2024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486C39C-4930-49DC-B055-0F9F6A9D3B22}" type="slidenum">
              <a:rPr lang="en-US" smtClean="0"/>
              <a:pPr defTabSz="121917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1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58BA-DDED-428C-B670-384008085FC2}" type="datetimeFigureOut">
              <a:rPr lang="en-US"/>
              <a:pPr>
                <a:defRPr/>
              </a:pPr>
              <a:t>11/3/2024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62C-22B6-45D5-887A-A7913DBF9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999AFDA-FB60-4000-A651-A51FCCA3B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A69C09E-437C-4C28-AAB4-964129369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1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999AFDA-FB60-4000-A651-A51FCCA3B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A69C09E-437C-4C28-AAB4-9641293691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82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C3AEB1E-3291-409C-A818-BE8C1E4E2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F451189-2218-4425-A66F-4F2843199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7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C3AEB1E-3291-409C-A818-BE8C1E4E2B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F451189-2218-4425-A66F-4F2843199A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01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8"/>
            <a:ext cx="11658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F05933-D22E-C4D5-98E6-E00F066B7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E9DEEB-82F7-F7C3-EC1E-5B4E074A2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3B5BD-80DF-804A-6FAE-F3453954E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AD4267F-B31B-403A-BFCC-3E30053B3A7D}" type="slidenum">
              <a:rPr lang="en-US" altLang="en-US" smtClean="0">
                <a:solidFill>
                  <a:srgbClr val="005A58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29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EB4DD4-AA10-2EE1-2B96-941C21D93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5FAD1F-DD8C-E2C7-0D2F-5A0826924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5A58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B88BDC-8FF8-6C14-7312-CD5FB4B5A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D6B87CF-750C-41D2-A0A0-851ED520FA58}" type="slidenum">
              <a:rPr lang="en-US" altLang="en-US" smtClean="0">
                <a:solidFill>
                  <a:srgbClr val="005A58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5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447-071E-4BED-9899-B89530D72B63}" type="datetimeFigureOut">
              <a:rPr lang="en-US" smtClean="0"/>
              <a:pPr>
                <a:defRPr/>
              </a:pPr>
              <a:t>11/3/2024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31C-5AF4-42A7-8D9C-B3B3F8FE9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3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9C800B0-7B37-41C5-8D51-55BB2B986D5D}" type="datetimeFigureOut">
              <a:rPr lang="en-US" smtClean="0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64EC362-6D5C-42EF-8A7B-FF349380A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496484"/>
            <a:ext cx="116586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3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279653"/>
            <a:ext cx="1183005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119286"/>
            <a:ext cx="1183005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4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5241-D66B-487C-A306-6C2166A757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5D7B-E9BF-4D9D-AE03-C8621BFB2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4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pixabay.com/en/prayer-praying-man-illustration-1269776/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02"/>
            <a:ext cx="12344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6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6pPr>
      <a:lvl7pPr marL="10287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7pPr>
      <a:lvl8pPr marL="15430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8pPr>
      <a:lvl9pPr marL="20574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DACAB5-EB8C-5729-2DEF-F55AA8363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C570A9-3F03-32B1-A521-5D5E2AF6A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1"/>
            <a:ext cx="123444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422144-BB74-9180-D0C9-EBD65CC8DA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8326967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DF4543-473A-986C-8643-528D9EAB6C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8326967"/>
            <a:ext cx="434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B6A160-9F29-5D65-A7B7-608127F14E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8326967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 smtClean="0"/>
            </a:lvl1pPr>
          </a:lstStyle>
          <a:p>
            <a:pPr>
              <a:defRPr/>
            </a:pPr>
            <a:fld id="{93D3D9F1-1553-4E5E-A9DF-0CE0B0A28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7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02"/>
            <a:ext cx="12344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1028700">
              <a:defRPr/>
            </a:pPr>
            <a:fld id="{7F6F31B6-C839-4C65-BC16-623824C7E51B}" type="datetimeFigureOut">
              <a:rPr lang="en-US" smtClean="0"/>
              <a:pPr defTabSz="1028700">
                <a:defRPr/>
              </a:pPr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6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10287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6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1028700">
              <a:defRPr/>
            </a:pPr>
            <a:fld id="{D55A7A56-39C3-40AE-81BB-EA9DE2EB8423}" type="slidenum">
              <a:rPr lang="en-US" smtClean="0"/>
              <a:pPr defTabSz="10287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6pPr>
      <a:lvl7pPr marL="10287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7pPr>
      <a:lvl8pPr marL="154305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8pPr>
      <a:lvl9pPr marL="2057400" algn="ctr" rtl="0" fontAlgn="base">
        <a:spcBef>
          <a:spcPct val="0"/>
        </a:spcBef>
        <a:spcAft>
          <a:spcPct val="0"/>
        </a:spcAft>
        <a:defRPr sz="495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9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11"/>
            <a:ext cx="12344400" cy="60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460113" fontAlgn="base">
              <a:spcBef>
                <a:spcPct val="0"/>
              </a:spcBef>
              <a:spcAft>
                <a:spcPct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AD0958A-BBC0-4C8A-9E1D-4D51041D464F}" type="datetimeFigureOut">
              <a:rPr lang="en-US" smtClean="0"/>
              <a:pPr>
                <a:defRPr/>
              </a:pPr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66"/>
            <a:ext cx="4343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460113" fontAlgn="base">
              <a:spcBef>
                <a:spcPct val="0"/>
              </a:spcBef>
              <a:spcAft>
                <a:spcPct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460113" fontAlgn="base">
              <a:spcBef>
                <a:spcPct val="0"/>
              </a:spcBef>
              <a:spcAft>
                <a:spcPct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FB26AFD-2468-4690-BEC3-D024BEC52A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9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5pPr>
      <a:lvl6pPr marL="230037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6pPr>
      <a:lvl7pPr marL="460113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7pPr>
      <a:lvl8pPr marL="690165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8pPr>
      <a:lvl9pPr marL="920212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9pPr>
    </p:titleStyle>
    <p:bodyStyle>
      <a:lvl1pPr marL="172538" indent="-1725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373838" indent="-1438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575132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37" kern="1200">
          <a:solidFill>
            <a:schemeClr val="tx1"/>
          </a:solidFill>
          <a:latin typeface="+mn-lt"/>
          <a:ea typeface="+mn-ea"/>
          <a:cs typeface="+mn-cs"/>
        </a:defRPr>
      </a:lvl3pPr>
      <a:lvl4pPr marL="805193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035244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265297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495352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1725414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1955446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1pPr>
      <a:lvl2pPr marL="23003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2pPr>
      <a:lvl3pPr marL="460113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3pPr>
      <a:lvl4pPr marL="690165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920212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150268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380319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1610371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184042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9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11"/>
            <a:ext cx="12344400" cy="60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694" tIns="89601" rIns="178694" bIns="89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l" defTabSz="460113" fontAlgn="auto">
              <a:spcBef>
                <a:spcPts val="0"/>
              </a:spcBef>
              <a:spcAft>
                <a:spcPts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F6F31B6-C839-4C65-BC16-623824C7E51B}" type="datetimeFigureOut">
              <a:rPr lang="en-US" smtClean="0"/>
              <a:pPr>
                <a:defRPr/>
              </a:pPr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66"/>
            <a:ext cx="4343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ctr" defTabSz="460113" fontAlgn="auto">
              <a:spcBef>
                <a:spcPts val="0"/>
              </a:spcBef>
              <a:spcAft>
                <a:spcPts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66"/>
            <a:ext cx="3200400" cy="486831"/>
          </a:xfrm>
          <a:prstGeom prst="rect">
            <a:avLst/>
          </a:prstGeom>
        </p:spPr>
        <p:txBody>
          <a:bodyPr vert="horz" lIns="178694" tIns="89601" rIns="178694" bIns="89601" rtlCol="0" anchor="ctr"/>
          <a:lstStyle>
            <a:lvl1pPr algn="r" defTabSz="460113" fontAlgn="auto">
              <a:spcBef>
                <a:spcPts val="0"/>
              </a:spcBef>
              <a:spcAft>
                <a:spcPts val="0"/>
              </a:spcAft>
              <a:defRPr sz="668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55A7A56-39C3-40AE-81BB-EA9DE2EB84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9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9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5pPr>
      <a:lvl6pPr marL="230037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6pPr>
      <a:lvl7pPr marL="460113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7pPr>
      <a:lvl8pPr marL="690165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8pPr>
      <a:lvl9pPr marL="920212" algn="ctr" rtl="0" fontAlgn="base">
        <a:spcBef>
          <a:spcPct val="0"/>
        </a:spcBef>
        <a:spcAft>
          <a:spcPct val="0"/>
        </a:spcAft>
        <a:defRPr sz="2496">
          <a:solidFill>
            <a:schemeClr val="tx1"/>
          </a:solidFill>
          <a:latin typeface="Calibri" pitchFamily="34" charset="0"/>
        </a:defRPr>
      </a:lvl9pPr>
    </p:titleStyle>
    <p:bodyStyle>
      <a:lvl1pPr marL="172538" indent="-1725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373838" indent="-1438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575132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37" kern="1200">
          <a:solidFill>
            <a:schemeClr val="tx1"/>
          </a:solidFill>
          <a:latin typeface="+mn-lt"/>
          <a:ea typeface="+mn-ea"/>
          <a:cs typeface="+mn-cs"/>
        </a:defRPr>
      </a:lvl3pPr>
      <a:lvl4pPr marL="805193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035244" indent="-1150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265297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495352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1725414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1955446" indent="-115018" algn="l" defTabSz="460113" rtl="0" eaLnBrk="1" latinLnBrk="0" hangingPunct="1">
        <a:spcBef>
          <a:spcPct val="20000"/>
        </a:spcBef>
        <a:buFont typeface="Arial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1pPr>
      <a:lvl2pPr marL="23003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2pPr>
      <a:lvl3pPr marL="460113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3pPr>
      <a:lvl4pPr marL="690165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4pPr>
      <a:lvl5pPr marL="920212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5pPr>
      <a:lvl6pPr marL="1150268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380319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1610371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1840427" algn="l" defTabSz="460113" rtl="0" eaLnBrk="1" latinLnBrk="0" hangingPunct="1"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6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BAD0958A-BBC0-4C8A-9E1D-4D51041D464F}" type="datetimeFigureOut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6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 fontAlgn="base">
              <a:spcBef>
                <a:spcPct val="0"/>
              </a:spcBef>
              <a:spcAft>
                <a:spcPct val="0"/>
              </a:spcAft>
              <a:defRPr/>
            </a:pPr>
            <a:fld id="{8FB26AFD-2468-4690-BEC3-D024BEC52AF4}" type="slidenum">
              <a:rPr lang="en-US" smtClean="0"/>
              <a:pPr defTabSz="10287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1"/>
            <a:ext cx="12344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63E1-9A11-4EB1-B897-21890751B42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BE3A-4898-4DC7-8781-78E0361D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6184"/>
            <a:ext cx="1234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33601"/>
            <a:ext cx="12344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DCEDE-0931-4289-820F-CE3BF0E63DB6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E75F4-80DC-4D17-8826-8608177325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1"/>
            <a:ext cx="12344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AFDA-FB60-4000-A651-A51FCCA3B90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C09E-437C-4C28-AAB4-964129369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3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1"/>
            <a:ext cx="12344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EB1E-3291-409C-A818-BE8C1E4E2BD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1189-2218-4425-A66F-4F284319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51867"/>
            <a:ext cx="10972800" cy="77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0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joy like a fountain,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joy like a fountain,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joy like a fountain in my soul</a:t>
            </a:r>
          </a:p>
        </p:txBody>
      </p:sp>
    </p:spTree>
    <p:extLst>
      <p:ext uri="{BB962C8B-B14F-4D97-AF65-F5344CB8AC3E}">
        <p14:creationId xmlns:p14="http://schemas.microsoft.com/office/powerpoint/2010/main" val="307925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joy like a fountain,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joy like a fountain,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joy like a fountain in my soul</a:t>
            </a:r>
          </a:p>
        </p:txBody>
      </p:sp>
    </p:spTree>
    <p:extLst>
      <p:ext uri="{BB962C8B-B14F-4D97-AF65-F5344CB8AC3E}">
        <p14:creationId xmlns:p14="http://schemas.microsoft.com/office/powerpoint/2010/main" val="309679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36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A28A-01E2-7175-FC72-FB198ACF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1910448"/>
            <a:ext cx="9258300" cy="5072628"/>
          </a:xfrm>
        </p:spPr>
        <p:txBody>
          <a:bodyPr/>
          <a:lstStyle/>
          <a:p>
            <a:r>
              <a:rPr lang="en-US" sz="11343" dirty="0">
                <a:latin typeface="Baguet Script" panose="000005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662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0" y="6955156"/>
            <a:ext cx="13716000" cy="14744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800" b="1" dirty="0">
                <a:latin typeface="Amasis MT Pro Black" panose="02040A04050005020304" pitchFamily="18" charset="0"/>
              </a:rPr>
              <a:t>Call To Worship</a:t>
            </a:r>
            <a:br>
              <a:rPr lang="en-US" sz="10800" b="1" dirty="0">
                <a:latin typeface="Amasis MT Pro Black" panose="02040A04050005020304" pitchFamily="18" charset="0"/>
              </a:rPr>
            </a:br>
            <a:br>
              <a:rPr lang="en-US" sz="10800" b="1" dirty="0">
                <a:latin typeface="Amasis MT Pro Black" panose="02040A04050005020304" pitchFamily="18" charset="0"/>
              </a:rPr>
            </a:br>
            <a:br>
              <a:rPr lang="en-US" sz="8100" b="1" dirty="0">
                <a:latin typeface="Amasis MT Pro Black" panose="02040A04050005020304" pitchFamily="18" charset="0"/>
              </a:rPr>
            </a:br>
            <a:r>
              <a:rPr lang="en-US" sz="8100" b="1" dirty="0"/>
              <a:t>Elder Roy Palk</a:t>
            </a:r>
            <a:br>
              <a:rPr lang="en-US" sz="8100" b="1" dirty="0"/>
            </a:br>
            <a:r>
              <a:rPr lang="en-US" sz="8100" b="1" dirty="0"/>
              <a:t>Liturgist </a:t>
            </a:r>
            <a:br>
              <a:rPr lang="en-US" sz="10800" b="1" dirty="0">
                <a:latin typeface="Amasis MT Pro Black" panose="02040A04050005020304" pitchFamily="18" charset="0"/>
              </a:rPr>
            </a:br>
            <a:br>
              <a:rPr lang="en-US" sz="7425" b="1" dirty="0"/>
            </a:br>
            <a:br>
              <a:rPr lang="en-US" sz="7425" b="1" dirty="0"/>
            </a:br>
            <a:br>
              <a:rPr lang="en-US" sz="6750" b="1" dirty="0"/>
            </a:br>
            <a:br>
              <a:rPr lang="en-US" sz="10800" b="1" dirty="0"/>
            </a:br>
            <a:endParaRPr lang="en-US" sz="10800" b="1" dirty="0"/>
          </a:p>
        </p:txBody>
      </p:sp>
    </p:spTree>
    <p:extLst>
      <p:ext uri="{BB962C8B-B14F-4D97-AF65-F5344CB8AC3E}">
        <p14:creationId xmlns:p14="http://schemas.microsoft.com/office/powerpoint/2010/main" val="350617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000" b="1" u="sng" dirty="0"/>
              <a:t>Reader</a:t>
            </a:r>
            <a:r>
              <a:rPr lang="en-US" sz="8000" b="1" dirty="0"/>
              <a:t>: </a:t>
            </a:r>
            <a:br>
              <a:rPr lang="en-US" sz="8000" b="1" dirty="0"/>
            </a:br>
            <a:r>
              <a:rPr lang="en-US" sz="7200" b="1" dirty="0"/>
              <a:t>Fill our worship with grace, Lord Jesus Christ, so that every thought,  word, and deed may be acceptable to you, our Rock and our Redeemer. Amen.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4044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9600" b="1" dirty="0">
                <a:solidFill>
                  <a:srgbClr val="FF0000"/>
                </a:solidFill>
              </a:rPr>
              <a:t>You alone are holy.</a:t>
            </a:r>
            <a:br>
              <a:rPr lang="en-US" sz="9600" b="1" dirty="0">
                <a:solidFill>
                  <a:srgbClr val="FF0000"/>
                </a:solidFill>
              </a:rPr>
            </a:br>
            <a:r>
              <a:rPr lang="en-US" sz="9600" b="1" dirty="0">
                <a:solidFill>
                  <a:srgbClr val="FF0000"/>
                </a:solidFill>
              </a:rPr>
              <a:t> You alone are good.</a:t>
            </a:r>
            <a:br>
              <a:rPr lang="en-US" sz="9600" b="1" dirty="0">
                <a:solidFill>
                  <a:srgbClr val="FF0000"/>
                </a:solidFill>
              </a:rPr>
            </a:br>
            <a:r>
              <a:rPr lang="en-US" sz="9600" b="1" dirty="0">
                <a:solidFill>
                  <a:srgbClr val="FF0000"/>
                </a:solidFill>
              </a:rPr>
              <a:t> We worship you!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8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2360295"/>
            <a:ext cx="13002768" cy="4069081"/>
          </a:xfrm>
        </p:spPr>
        <p:txBody>
          <a:bodyPr/>
          <a:lstStyle/>
          <a:p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351366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D5B9-78E7-E45B-23BF-BBF4E549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F3A6-F2FD-9718-3A4F-5BF86EA0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406638"/>
          </a:xfrm>
        </p:spPr>
        <p:txBody>
          <a:bodyPr/>
          <a:lstStyle/>
          <a:p>
            <a:r>
              <a:rPr lang="en-US" sz="8800" b="1" u="sng" dirty="0">
                <a:latin typeface="Algerian" panose="04020705040A02060702" pitchFamily="82" charset="0"/>
              </a:rPr>
              <a:t>Prayer of confession</a:t>
            </a:r>
            <a:br>
              <a:rPr lang="en-US" sz="6750" b="1" u="sng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br>
              <a:rPr lang="en-US" sz="6750" b="1" u="sng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US" b="1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8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Forgive our faithlessness,</a:t>
            </a:r>
            <a:br>
              <a:rPr lang="en-US" sz="8000" b="1" dirty="0"/>
            </a:br>
            <a:r>
              <a:rPr lang="en-US" sz="8000" b="1" dirty="0"/>
              <a:t>O faithful God! </a:t>
            </a:r>
            <a:br>
              <a:rPr lang="en-US" sz="8000" b="1" dirty="0"/>
            </a:br>
            <a:r>
              <a:rPr lang="en-US" sz="8000" b="1" dirty="0"/>
              <a:t>Forgive our self-centeredness,</a:t>
            </a: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231177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11480" y="1023343"/>
            <a:ext cx="12801600" cy="6549032"/>
          </a:xfrm>
        </p:spPr>
        <p:txBody>
          <a:bodyPr/>
          <a:lstStyle/>
          <a:p>
            <a:r>
              <a:rPr lang="en-US" sz="4800" b="1" dirty="0"/>
              <a:t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a:t>
            </a:r>
          </a:p>
        </p:txBody>
      </p:sp>
    </p:spTree>
    <p:extLst>
      <p:ext uri="{BB962C8B-B14F-4D97-AF65-F5344CB8AC3E}">
        <p14:creationId xmlns:p14="http://schemas.microsoft.com/office/powerpoint/2010/main" val="286593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40EF5-50CF-18AA-2EA0-3D9D44794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8101-B92A-27A0-884C-E210ACEB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11500" b="1" dirty="0">
                <a:solidFill>
                  <a:srgbClr val="FF0000"/>
                </a:solidFill>
              </a:rPr>
              <a:t>Lord, have mercy.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0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1F594-D776-7C83-150B-08ABA15A2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C705-16B8-E3D0-A650-BAC823E1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And see beyond our apathy and our thoughtlessness,</a:t>
            </a: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3738082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11500" b="1" dirty="0">
                <a:solidFill>
                  <a:srgbClr val="FF0000"/>
                </a:solidFill>
              </a:rPr>
              <a:t>Lord, have mercy.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45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See beyond our wrong choices. </a:t>
            </a: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1771795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D3E33-15A1-6339-C216-E24C55997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54E6-5E42-E3F4-28EE-B626BC7F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11500" b="1" dirty="0">
                <a:solidFill>
                  <a:srgbClr val="FF0000"/>
                </a:solidFill>
              </a:rPr>
              <a:t>Lord, have mercy.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05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See into our hearts, for you are our treasure.</a:t>
            </a: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2982860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EA4A9-D1F0-10E9-44E6-BF55282FA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D6C6-F964-5FB6-8689-0C8F169D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7"/>
            <a:ext cx="13002768" cy="7715248"/>
          </a:xfrm>
        </p:spPr>
        <p:txBody>
          <a:bodyPr/>
          <a:lstStyle/>
          <a:p>
            <a:r>
              <a:rPr lang="en-US" sz="9600" b="1" u="sng" dirty="0">
                <a:solidFill>
                  <a:srgbClr val="FF0000"/>
                </a:solidFill>
              </a:rPr>
              <a:t>People:</a:t>
            </a:r>
            <a:br>
              <a:rPr lang="en-US" sz="9600" b="1" u="sng" dirty="0">
                <a:solidFill>
                  <a:srgbClr val="FF0000"/>
                </a:solidFill>
              </a:rPr>
            </a:br>
            <a:r>
              <a:rPr lang="en-US" sz="11500" b="1" dirty="0">
                <a:solidFill>
                  <a:srgbClr val="FF0000"/>
                </a:solidFill>
              </a:rPr>
              <a:t>Lord, have mercy.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3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B972A-74CE-9105-D141-05E861E53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5551-B749-AFEE-0002-EAE75F27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Lord, forgive us and hear our prayers for Jesus’ sake.  </a:t>
            </a:r>
            <a:br>
              <a:rPr lang="en-US" sz="8000" b="1" dirty="0"/>
            </a:br>
            <a:br>
              <a:rPr lang="en-US" sz="8000" b="1" dirty="0"/>
            </a:b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3036701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6"/>
            <a:ext cx="13002768" cy="7200900"/>
          </a:xfrm>
        </p:spPr>
        <p:txBody>
          <a:bodyPr/>
          <a:lstStyle/>
          <a:p>
            <a:r>
              <a:rPr lang="en-US" sz="7425" b="1" dirty="0">
                <a:latin typeface="Berlin Sans FB" panose="020E0602020502020306" pitchFamily="34" charset="0"/>
              </a:rPr>
              <a:t>A Moment for</a:t>
            </a:r>
            <a:br>
              <a:rPr lang="en-US" sz="7425" b="1" dirty="0">
                <a:latin typeface="Berlin Sans FB" panose="020E0602020502020306" pitchFamily="34" charset="0"/>
              </a:rPr>
            </a:br>
            <a:r>
              <a:rPr lang="en-US" sz="7425" b="1" dirty="0">
                <a:latin typeface="Berlin Sans FB" panose="020E0602020502020306" pitchFamily="34" charset="0"/>
              </a:rPr>
              <a:t>Silent Confession</a:t>
            </a:r>
          </a:p>
        </p:txBody>
      </p:sp>
    </p:spTree>
    <p:extLst>
      <p:ext uri="{BB962C8B-B14F-4D97-AF65-F5344CB8AC3E}">
        <p14:creationId xmlns:p14="http://schemas.microsoft.com/office/powerpoint/2010/main" val="2398309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2E4-03FA-C6E4-6155-74A5ECD2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7365"/>
            <a:ext cx="13716000" cy="6652260"/>
          </a:xfrm>
        </p:spPr>
        <p:txBody>
          <a:bodyPr/>
          <a:lstStyle/>
          <a:p>
            <a:r>
              <a:rPr lang="en-US" sz="7425" dirty="0">
                <a:latin typeface="Broadway" panose="04040905080B02020502" pitchFamily="82" charset="0"/>
              </a:rPr>
              <a:t>Words of Assurance</a:t>
            </a:r>
            <a:br>
              <a:rPr lang="en-US" sz="7425" dirty="0">
                <a:latin typeface="Broadway" panose="04040905080B02020502" pitchFamily="82" charset="0"/>
              </a:rPr>
            </a:br>
            <a:r>
              <a:rPr lang="en-US" sz="7425" dirty="0">
                <a:latin typeface="Broadway" panose="04040905080B02020502" pitchFamily="82" charset="0"/>
              </a:rPr>
              <a:t>and</a:t>
            </a:r>
            <a:br>
              <a:rPr lang="en-US" sz="7425" dirty="0">
                <a:latin typeface="Broadway" panose="04040905080B02020502" pitchFamily="82" charset="0"/>
              </a:rPr>
            </a:br>
            <a:r>
              <a:rPr lang="en-US" sz="7425" dirty="0">
                <a:latin typeface="Broadway" panose="04040905080B02020502" pitchFamily="82" charset="0"/>
              </a:rPr>
              <a:t>Pardon of the Gospel</a:t>
            </a:r>
            <a:br>
              <a:rPr lang="en-US" sz="7425" dirty="0">
                <a:latin typeface="Broadway" panose="04040905080B02020502" pitchFamily="82" charset="0"/>
              </a:rPr>
            </a:br>
            <a:br>
              <a:rPr lang="en-US" sz="7425" dirty="0">
                <a:latin typeface="Broadway" panose="04040905080B02020502" pitchFamily="82" charset="0"/>
              </a:rPr>
            </a:b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(based on 2 Corinthians 4:6, NIV)</a:t>
            </a: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Marilyn List, Liturgist</a:t>
            </a: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7425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35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2+ Rose PowerPoint Background on HipWallpaper | Awsome PowerPoint  Backgrounds, Awesome PowerPoint Backgrounds and Tablet PowerPoint Background">
            <a:extLst>
              <a:ext uri="{FF2B5EF4-FFF2-40B4-BE49-F238E27FC236}">
                <a16:creationId xmlns:a16="http://schemas.microsoft.com/office/drawing/2014/main" id="{A8F5D4BE-9A92-4532-BF76-BAE0A40D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114300"/>
            <a:ext cx="14058900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DD0C9-F1B9-4912-B9FF-3512AC299254}"/>
              </a:ext>
            </a:extLst>
          </p:cNvPr>
          <p:cNvSpPr txBox="1"/>
          <p:nvPr/>
        </p:nvSpPr>
        <p:spPr>
          <a:xfrm>
            <a:off x="6270171" y="1942182"/>
            <a:ext cx="62701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Silence Cell Phones At This Time</a:t>
            </a:r>
          </a:p>
        </p:txBody>
      </p:sp>
    </p:spTree>
    <p:extLst>
      <p:ext uri="{BB962C8B-B14F-4D97-AF65-F5344CB8AC3E}">
        <p14:creationId xmlns:p14="http://schemas.microsoft.com/office/powerpoint/2010/main" val="22702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714375"/>
            <a:ext cx="13002768" cy="6755130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May almighty God,</a:t>
            </a:r>
            <a:br>
              <a:rPr lang="en-US" sz="8000" b="1" dirty="0"/>
            </a:br>
            <a:r>
              <a:rPr lang="en-US" sz="8000" b="1" dirty="0"/>
              <a:t>	who caused light to shine out of darkness,</a:t>
            </a:r>
            <a:br>
              <a:rPr lang="en-US" sz="8000" b="1" dirty="0"/>
            </a:br>
            <a:r>
              <a:rPr lang="en-US" sz="8000" b="1" dirty="0"/>
              <a:t>shine in our hearts,</a:t>
            </a:r>
            <a:br>
              <a:rPr lang="en-US" sz="8000" b="1" dirty="0"/>
            </a:b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2139964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2307771"/>
            <a:ext cx="13002768" cy="5161734"/>
          </a:xfrm>
        </p:spPr>
        <p:txBody>
          <a:bodyPr/>
          <a:lstStyle/>
          <a:p>
            <a:r>
              <a:rPr lang="en-US" sz="8100" b="1" u="sng" dirty="0"/>
              <a:t>Reader</a:t>
            </a:r>
            <a:r>
              <a:rPr lang="en-US" sz="8100" b="1" dirty="0"/>
              <a:t>: </a:t>
            </a:r>
            <a:br>
              <a:rPr lang="en-US" sz="8100" b="1" dirty="0"/>
            </a:br>
            <a:r>
              <a:rPr lang="en-US" sz="8000" b="1" dirty="0"/>
              <a:t>cleansing us from all our sins,</a:t>
            </a:r>
            <a:br>
              <a:rPr lang="en-US" sz="8000" b="1" dirty="0"/>
            </a:br>
            <a:r>
              <a:rPr lang="en-US" sz="8000" b="1" dirty="0"/>
              <a:t>	restoring us to the light of the knowledge of God’s glory, </a:t>
            </a:r>
            <a:br>
              <a:rPr lang="en-US" sz="8000" b="1" dirty="0"/>
            </a:br>
            <a:r>
              <a:rPr lang="en-US" sz="8000" b="1" dirty="0"/>
              <a:t>	in the love of Jesus Christ, our Savior. Amen.</a:t>
            </a:r>
            <a:br>
              <a:rPr lang="en-US" sz="8000" b="1" dirty="0"/>
            </a:br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223632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5E59E-3E46-DEBA-BE80-0DF70D847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3DA0-D888-8A8A-566D-28BD94BC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5915"/>
            <a:ext cx="12344400" cy="6480810"/>
          </a:xfrm>
        </p:spPr>
        <p:txBody>
          <a:bodyPr/>
          <a:lstStyle/>
          <a:p>
            <a:endParaRPr lang="en-US" sz="6075" b="1" dirty="0"/>
          </a:p>
        </p:txBody>
      </p:sp>
    </p:spTree>
    <p:extLst>
      <p:ext uri="{BB962C8B-B14F-4D97-AF65-F5344CB8AC3E}">
        <p14:creationId xmlns:p14="http://schemas.microsoft.com/office/powerpoint/2010/main" val="588086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>
            <a:normAutofit/>
          </a:bodyPr>
          <a:lstStyle/>
          <a:p>
            <a:r>
              <a:rPr lang="en-US" sz="12800" b="1" dirty="0"/>
              <a:t>Turn Your Eyes Upon Jesus</a:t>
            </a:r>
            <a:br>
              <a:rPr lang="en-US" sz="11733" b="1" dirty="0"/>
            </a:br>
            <a:br>
              <a:rPr lang="en-US" sz="11733" b="1" dirty="0"/>
            </a:br>
            <a:r>
              <a:rPr lang="en-US" sz="9600" b="1" dirty="0"/>
              <a:t>Hymn # 340</a:t>
            </a:r>
            <a:endParaRPr lang="en-US" sz="11733" b="1" dirty="0"/>
          </a:p>
        </p:txBody>
      </p:sp>
    </p:spTree>
    <p:extLst>
      <p:ext uri="{BB962C8B-B14F-4D97-AF65-F5344CB8AC3E}">
        <p14:creationId xmlns:p14="http://schemas.microsoft.com/office/powerpoint/2010/main" val="1676234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6184"/>
            <a:ext cx="12192000" cy="8473016"/>
          </a:xfrm>
        </p:spPr>
        <p:txBody>
          <a:bodyPr>
            <a:noAutofit/>
          </a:bodyPr>
          <a:lstStyle/>
          <a:p>
            <a:r>
              <a:rPr lang="en-US" sz="7200" b="1" dirty="0"/>
              <a:t>Turn your eyes upon Jesus,</a:t>
            </a:r>
            <a:br>
              <a:rPr lang="en-US" sz="7200" b="1" dirty="0"/>
            </a:br>
            <a:r>
              <a:rPr lang="en-US" sz="7200" b="1" dirty="0"/>
              <a:t>Look full in His wonderful face;</a:t>
            </a:r>
            <a:br>
              <a:rPr lang="en-US" sz="7200" b="1" dirty="0"/>
            </a:br>
            <a:r>
              <a:rPr lang="en-US" sz="7200" b="1" dirty="0"/>
              <a:t>And the things of earth</a:t>
            </a:r>
            <a:br>
              <a:rPr lang="en-US" sz="7200" b="1" dirty="0"/>
            </a:br>
            <a:r>
              <a:rPr lang="en-US" sz="7200" b="1" dirty="0"/>
              <a:t> will grow strangely dim </a:t>
            </a:r>
            <a:br>
              <a:rPr lang="en-US" sz="7200" b="1" dirty="0"/>
            </a:br>
            <a:r>
              <a:rPr lang="en-US" sz="7200" b="1" dirty="0"/>
              <a:t>In the light of His glory and grace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45676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144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EC9095-6F39-6EDA-CE3A-4FF7E1D0AB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1733">
                <a:solidFill>
                  <a:srgbClr val="000000"/>
                </a:solidFill>
              </a:rPr>
              <a:t>‘Tis So Sweet</a:t>
            </a:r>
            <a:br>
              <a:rPr lang="en-US" altLang="en-US" sz="11733">
                <a:solidFill>
                  <a:srgbClr val="000000"/>
                </a:solidFill>
              </a:rPr>
            </a:br>
            <a:r>
              <a:rPr lang="en-US" altLang="en-US" sz="11733">
                <a:solidFill>
                  <a:srgbClr val="000000"/>
                </a:solidFill>
              </a:rPr>
              <a:t>To Trust In</a:t>
            </a:r>
            <a:br>
              <a:rPr lang="en-US" altLang="en-US" sz="11733">
                <a:solidFill>
                  <a:srgbClr val="000000"/>
                </a:solidFill>
              </a:rPr>
            </a:br>
            <a:r>
              <a:rPr lang="en-US" altLang="en-US" sz="11733">
                <a:solidFill>
                  <a:srgbClr val="000000"/>
                </a:solidFill>
              </a:rPr>
              <a:t>Jesus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FCEE71-15A7-4527-E4CA-FF9F0314E6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90800" y="7620000"/>
            <a:ext cx="8534400" cy="1016000"/>
          </a:xfrm>
        </p:spPr>
        <p:txBody>
          <a:bodyPr/>
          <a:lstStyle/>
          <a:p>
            <a:pPr eaLnBrk="1" hangingPunct="1"/>
            <a:r>
              <a:rPr lang="en-US" altLang="en-US" sz="5333">
                <a:solidFill>
                  <a:srgbClr val="000000"/>
                </a:solidFill>
              </a:rPr>
              <a:t>HYMN 581</a:t>
            </a:r>
          </a:p>
        </p:txBody>
      </p:sp>
    </p:spTree>
    <p:extLst>
      <p:ext uri="{BB962C8B-B14F-4D97-AF65-F5344CB8AC3E}">
        <p14:creationId xmlns:p14="http://schemas.microsoft.com/office/powerpoint/2010/main" val="895763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EC693818-4DD5-0ECA-E070-0F06DCCC0C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6EC5FAA4-82FE-97C1-44ED-FCFEBE2373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8700" y="1698170"/>
            <a:ext cx="11658600" cy="7141029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000000"/>
                </a:solidFill>
              </a:rPr>
              <a:t>‘Tis so sweet to trust in Jesus,</a:t>
            </a:r>
          </a:p>
          <a:p>
            <a:pPr eaLnBrk="1" hangingPunct="1"/>
            <a:r>
              <a:rPr lang="en-US" altLang="en-US" sz="6000" b="1" dirty="0">
                <a:solidFill>
                  <a:srgbClr val="000000"/>
                </a:solidFill>
              </a:rPr>
              <a:t>Just to take Him at His word;</a:t>
            </a:r>
          </a:p>
          <a:p>
            <a:pPr eaLnBrk="1" hangingPunct="1"/>
            <a:r>
              <a:rPr lang="en-US" altLang="en-US" sz="6000" b="1" dirty="0">
                <a:solidFill>
                  <a:srgbClr val="000000"/>
                </a:solidFill>
              </a:rPr>
              <a:t>Just to rest upon His promise;</a:t>
            </a:r>
          </a:p>
          <a:p>
            <a:pPr eaLnBrk="1" hangingPunct="1"/>
            <a:r>
              <a:rPr lang="en-US" altLang="en-US" sz="6000" b="1" dirty="0">
                <a:solidFill>
                  <a:srgbClr val="000000"/>
                </a:solidFill>
              </a:rPr>
              <a:t>Just to know, “Thus saith the Lord.”</a:t>
            </a:r>
          </a:p>
        </p:txBody>
      </p:sp>
    </p:spTree>
    <p:extLst>
      <p:ext uri="{BB962C8B-B14F-4D97-AF65-F5344CB8AC3E}">
        <p14:creationId xmlns:p14="http://schemas.microsoft.com/office/powerpoint/2010/main" val="503709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64BF6293-8175-F2FF-AC7A-1EC2927FF4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0ACF76AF-A90A-8BF6-7644-B13EB29B0C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8971" y="1828800"/>
            <a:ext cx="12583886" cy="5689600"/>
          </a:xfrm>
        </p:spPr>
        <p:txBody>
          <a:bodyPr/>
          <a:lstStyle/>
          <a:p>
            <a:pPr eaLnBrk="1" hangingPunct="1"/>
            <a:r>
              <a:rPr lang="en-US" altLang="en-US" sz="6400" b="1">
                <a:solidFill>
                  <a:srgbClr val="000000"/>
                </a:solidFill>
              </a:rPr>
              <a:t>Jesus, Jesus, how I trust Him!</a:t>
            </a:r>
          </a:p>
          <a:p>
            <a:pPr eaLnBrk="1" hangingPunct="1"/>
            <a:r>
              <a:rPr lang="en-US" altLang="en-US" sz="6400" b="1">
                <a:solidFill>
                  <a:srgbClr val="000000"/>
                </a:solidFill>
              </a:rPr>
              <a:t>How I’ve proved Him o’er and o’er!</a:t>
            </a:r>
          </a:p>
          <a:p>
            <a:pPr eaLnBrk="1" hangingPunct="1"/>
            <a:r>
              <a:rPr lang="en-US" altLang="en-US" sz="6400" b="1">
                <a:solidFill>
                  <a:srgbClr val="000000"/>
                </a:solidFill>
              </a:rPr>
              <a:t>Jesus, Jesus, precious Jesus!</a:t>
            </a:r>
          </a:p>
          <a:p>
            <a:pPr eaLnBrk="1" hangingPunct="1"/>
            <a:r>
              <a:rPr lang="en-US" altLang="en-US" sz="6400" b="1">
                <a:solidFill>
                  <a:srgbClr val="000000"/>
                </a:solidFill>
              </a:rPr>
              <a:t>O for grace to trust Him more!</a:t>
            </a:r>
          </a:p>
          <a:p>
            <a:pPr eaLnBrk="1" hangingPunct="1"/>
            <a:endParaRPr lang="en-US" altLang="en-US" sz="5867"/>
          </a:p>
        </p:txBody>
      </p:sp>
    </p:spTree>
    <p:extLst>
      <p:ext uri="{BB962C8B-B14F-4D97-AF65-F5344CB8AC3E}">
        <p14:creationId xmlns:p14="http://schemas.microsoft.com/office/powerpoint/2010/main" val="3390724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E956960D-DA02-8D68-6DF3-66D6B6EEFA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CDF20307-D90D-61AD-E642-C44B9F40D6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045030"/>
            <a:ext cx="12507686" cy="6473370"/>
          </a:xfrm>
        </p:spPr>
        <p:txBody>
          <a:bodyPr/>
          <a:lstStyle/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O how sweet to trust in Jesus,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Just to trust his cleansing blood;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Just in simple faith to plunge me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‘Neath the healing, cleansing flood!</a:t>
            </a:r>
          </a:p>
        </p:txBody>
      </p:sp>
    </p:spTree>
    <p:extLst>
      <p:ext uri="{BB962C8B-B14F-4D97-AF65-F5344CB8AC3E}">
        <p14:creationId xmlns:p14="http://schemas.microsoft.com/office/powerpoint/2010/main" val="337985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51867"/>
            <a:ext cx="10972800" cy="77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AD476137-4B80-B98A-5FDE-11EA9C4223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C6893E53-139B-AB50-686A-05EA40AAFB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1885" y="1436914"/>
            <a:ext cx="12845143" cy="6081486"/>
          </a:xfrm>
        </p:spPr>
        <p:txBody>
          <a:bodyPr/>
          <a:lstStyle/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Jesus, Jesus, how I trust Him!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How I’ve proved Him o’er and o’er!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Jesus, Jesus, precious Jesus!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O for grace to trust Him more!</a:t>
            </a:r>
          </a:p>
          <a:p>
            <a:pPr eaLnBrk="1" hangingPunct="1"/>
            <a:endParaRPr lang="en-US" altLang="en-US" sz="5867" dirty="0"/>
          </a:p>
        </p:txBody>
      </p:sp>
    </p:spTree>
    <p:extLst>
      <p:ext uri="{BB962C8B-B14F-4D97-AF65-F5344CB8AC3E}">
        <p14:creationId xmlns:p14="http://schemas.microsoft.com/office/powerpoint/2010/main" val="2544123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B7547BE1-4FD5-F030-C009-BB7892F9CC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7AA280AF-7B7A-AA8F-CBD4-FE6D11F546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8971" y="1654628"/>
            <a:ext cx="12670972" cy="5863771"/>
          </a:xfrm>
        </p:spPr>
        <p:txBody>
          <a:bodyPr/>
          <a:lstStyle/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Yes, ‘tis sweet to trust in Jesus,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Just from sin and self to cease;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Just from Jesus simply taking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Life and rest, and joy and peace.</a:t>
            </a:r>
          </a:p>
        </p:txBody>
      </p:sp>
    </p:spTree>
    <p:extLst>
      <p:ext uri="{BB962C8B-B14F-4D97-AF65-F5344CB8AC3E}">
        <p14:creationId xmlns:p14="http://schemas.microsoft.com/office/powerpoint/2010/main" val="805602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4358F0B-5118-1392-E315-67D5B22505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4FB8FD2-C8E1-1734-370D-0325CF1E6A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8343" y="1567542"/>
            <a:ext cx="12801600" cy="5950857"/>
          </a:xfrm>
        </p:spPr>
        <p:txBody>
          <a:bodyPr/>
          <a:lstStyle/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Jesus, Jesus, how I trust Him!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How I’ve proved Him o’er and o’er!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Jesus, Jesus, precious Jesus!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O for grace to trust Him more!</a:t>
            </a:r>
          </a:p>
          <a:p>
            <a:pPr eaLnBrk="1" hangingPunct="1"/>
            <a:endParaRPr lang="en-US" altLang="en-US" sz="5867" dirty="0"/>
          </a:p>
        </p:txBody>
      </p:sp>
    </p:spTree>
    <p:extLst>
      <p:ext uri="{BB962C8B-B14F-4D97-AF65-F5344CB8AC3E}">
        <p14:creationId xmlns:p14="http://schemas.microsoft.com/office/powerpoint/2010/main" val="509122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82151CBA-0586-FEB6-7E40-1843F87AD2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894DFD78-1EF3-9B24-31D8-DA92863AB3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711200"/>
            <a:ext cx="11074400" cy="6807200"/>
          </a:xfrm>
        </p:spPr>
        <p:txBody>
          <a:bodyPr/>
          <a:lstStyle/>
          <a:p>
            <a:pPr eaLnBrk="1" hangingPunct="1"/>
            <a:r>
              <a:rPr lang="en-US" altLang="en-US" sz="6400" b="1">
                <a:solidFill>
                  <a:srgbClr val="000000"/>
                </a:solidFill>
              </a:rPr>
              <a:t>I’m so glad I learned to trust Thee,</a:t>
            </a:r>
          </a:p>
          <a:p>
            <a:pPr eaLnBrk="1" hangingPunct="1"/>
            <a:r>
              <a:rPr lang="en-US" altLang="en-US" sz="6400" b="1">
                <a:solidFill>
                  <a:srgbClr val="000000"/>
                </a:solidFill>
              </a:rPr>
              <a:t>Precious Jesus, Savior, Friend;</a:t>
            </a:r>
          </a:p>
          <a:p>
            <a:pPr eaLnBrk="1" hangingPunct="1"/>
            <a:r>
              <a:rPr lang="en-US" altLang="en-US" sz="6400" b="1">
                <a:solidFill>
                  <a:srgbClr val="000000"/>
                </a:solidFill>
              </a:rPr>
              <a:t>And I know that Thou art with me,</a:t>
            </a:r>
          </a:p>
          <a:p>
            <a:pPr eaLnBrk="1" hangingPunct="1"/>
            <a:r>
              <a:rPr lang="en-US" altLang="en-US" sz="6400" b="1">
                <a:solidFill>
                  <a:srgbClr val="000000"/>
                </a:solidFill>
              </a:rPr>
              <a:t>Wilt be with me to the end</a:t>
            </a:r>
            <a:r>
              <a:rPr lang="en-US" altLang="en-US" sz="5867" b="1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607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CD011E5-5060-E1AF-A8F3-000B99EE6E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CC269994-E17F-1CCF-97A5-E78D74938F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8971" y="1567542"/>
            <a:ext cx="12714515" cy="5950857"/>
          </a:xfrm>
        </p:spPr>
        <p:txBody>
          <a:bodyPr/>
          <a:lstStyle/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Jesus, Jesus, how I trust Him!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How I’ve proved Him o’er and o’er!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Jesus, Jesus, precious Jesus!</a:t>
            </a:r>
          </a:p>
          <a:p>
            <a:pPr eaLnBrk="1" hangingPunct="1"/>
            <a:r>
              <a:rPr lang="en-US" altLang="en-US" sz="6400" b="1" dirty="0">
                <a:solidFill>
                  <a:srgbClr val="000000"/>
                </a:solidFill>
              </a:rPr>
              <a:t>O for grace to trust Him more!</a:t>
            </a:r>
          </a:p>
          <a:p>
            <a:pPr eaLnBrk="1" hangingPunct="1"/>
            <a:endParaRPr lang="en-US" altLang="en-US" sz="5867" dirty="0"/>
          </a:p>
        </p:txBody>
      </p:sp>
    </p:spTree>
    <p:extLst>
      <p:ext uri="{BB962C8B-B14F-4D97-AF65-F5344CB8AC3E}">
        <p14:creationId xmlns:p14="http://schemas.microsoft.com/office/powerpoint/2010/main" val="1405614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751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13716000" cy="3857625"/>
          </a:xfrm>
        </p:spPr>
        <p:txBody>
          <a:bodyPr/>
          <a:lstStyle/>
          <a:p>
            <a:r>
              <a:rPr lang="en-US" sz="9000" u="sng" dirty="0"/>
              <a:t>Teaching Moment</a:t>
            </a:r>
            <a:br>
              <a:rPr lang="en-US" sz="9000" u="sng" dirty="0"/>
            </a:br>
            <a:br>
              <a:rPr lang="en-US" sz="7425" b="1" dirty="0"/>
            </a:br>
            <a:r>
              <a:rPr lang="en-US" sz="7425" b="1" dirty="0"/>
              <a:t>“Expositions from Sermon on the Mount”</a:t>
            </a:r>
            <a:br>
              <a:rPr lang="fr-FR" sz="7425" b="1" dirty="0"/>
            </a:br>
            <a:br>
              <a:rPr lang="en-US" sz="7425" b="1" u="sng" dirty="0"/>
            </a:br>
            <a:br>
              <a:rPr lang="en-US" sz="7425" b="1" u="sng" dirty="0"/>
            </a:br>
            <a:endParaRPr lang="en-US" sz="8100" dirty="0"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48342" y="186185"/>
            <a:ext cx="13367657" cy="87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14350" algn="ctr" defTabSz="1028700" fontAlgn="base">
              <a:spcBef>
                <a:spcPct val="0"/>
              </a:spcBef>
              <a:spcAft>
                <a:spcPct val="0"/>
              </a:spcAft>
              <a:tabLst>
                <a:tab pos="-257175" algn="l"/>
                <a:tab pos="0" algn="l"/>
                <a:tab pos="514350" algn="l"/>
                <a:tab pos="642938" algn="l"/>
              </a:tabLst>
              <a:defRPr/>
            </a:pPr>
            <a:endParaRPr lang="en-US" sz="495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514350" algn="ctr" defTabSz="1028700" fontAlgn="base">
              <a:spcBef>
                <a:spcPct val="0"/>
              </a:spcBef>
              <a:spcAft>
                <a:spcPct val="0"/>
              </a:spcAft>
              <a:tabLst>
                <a:tab pos="-257175" algn="l"/>
                <a:tab pos="0" algn="l"/>
                <a:tab pos="514350" algn="l"/>
                <a:tab pos="642938" algn="l"/>
              </a:tabLst>
              <a:defRPr/>
            </a:pPr>
            <a:r>
              <a:rPr lang="en-US" sz="6000" b="1" u="sng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Lord’s Prayer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OUR FATHER, WHO ART IN HEAVEN,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HALLOWED BE THY NAME.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THY KINGDOM COME, THY WILL BE DONE, 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ON EARTH AS IT IS IN HEAVEN.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GIVE US THIS DAY OUR DAILY BREAD,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FORGIVE US OUR DEBTS AS WE FORGIVE OUR DEBTORS;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LEAD US NOT INTO TEMPTATION 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BUT DELIVER US FROM EVIL.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FOR THINE IS THE KINGDOM,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 THE POWER, AND THE GLORY FOREVER</a:t>
            </a:r>
          </a:p>
          <a:p>
            <a:pPr algn="ctr" defTabSz="1028700"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AMEN</a:t>
            </a:r>
          </a:p>
          <a:p>
            <a:pPr algn="ctr" defTabSz="1028700">
              <a:defRPr/>
            </a:pPr>
            <a:endParaRPr lang="en-US" sz="2250" b="1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AF6B-2069-4FFE-8901-13114895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1327517"/>
            <a:ext cx="10363200" cy="6336026"/>
          </a:xfrm>
        </p:spPr>
        <p:txBody>
          <a:bodyPr/>
          <a:lstStyle/>
          <a:p>
            <a:r>
              <a:rPr lang="en-US" sz="13800" b="1" dirty="0">
                <a:latin typeface="Bernard MT Condensed" panose="02050806060905020404" pitchFamily="18" charset="0"/>
              </a:rPr>
              <a:t>OFFERTORY</a:t>
            </a:r>
          </a:p>
        </p:txBody>
      </p:sp>
    </p:spTree>
    <p:extLst>
      <p:ext uri="{BB962C8B-B14F-4D97-AF65-F5344CB8AC3E}">
        <p14:creationId xmlns:p14="http://schemas.microsoft.com/office/powerpoint/2010/main" val="787295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982980" y="1328322"/>
            <a:ext cx="11795760" cy="6379576"/>
          </a:xfrm>
        </p:spPr>
        <p:txBody>
          <a:bodyPr/>
          <a:lstStyle/>
          <a:p>
            <a:r>
              <a:rPr lang="en-US" sz="6000" b="1" dirty="0"/>
              <a:t>Offsite contributions can be made via Tithely.com</a:t>
            </a:r>
            <a:br>
              <a:rPr lang="en-US" sz="6000" b="1" dirty="0"/>
            </a:br>
            <a:r>
              <a:rPr lang="en-US" sz="6000" b="1" dirty="0"/>
              <a:t>the instructions are on our website </a:t>
            </a:r>
            <a:r>
              <a:rPr lang="en-US" sz="4400" dirty="0"/>
              <a:t>bayshoregardenscommunitychurch.com</a:t>
            </a:r>
            <a:br>
              <a:rPr lang="en-US" sz="5400" dirty="0"/>
            </a:br>
            <a:r>
              <a:rPr lang="en-US" sz="5400" dirty="0"/>
              <a:t>or </a:t>
            </a:r>
            <a:br>
              <a:rPr lang="en-US" sz="5400" dirty="0"/>
            </a:br>
            <a:r>
              <a:rPr lang="en-US" sz="5400" b="1" dirty="0"/>
              <a:t>checks can be mailed to</a:t>
            </a:r>
            <a:br>
              <a:rPr lang="en-US" sz="5400" b="1" dirty="0"/>
            </a:br>
            <a:r>
              <a:rPr lang="en-US" sz="5400" b="1" dirty="0"/>
              <a:t>6228 26</a:t>
            </a:r>
            <a:r>
              <a:rPr lang="en-US" sz="5400" b="1" baseline="30000" dirty="0"/>
              <a:t>th</a:t>
            </a:r>
            <a:r>
              <a:rPr lang="en-US" sz="5400" b="1" dirty="0"/>
              <a:t> street west</a:t>
            </a:r>
            <a:br>
              <a:rPr lang="en-US" sz="5400" b="1" dirty="0"/>
            </a:br>
            <a:r>
              <a:rPr lang="en-US" sz="5400" b="1" dirty="0"/>
              <a:t>Bradenton FL 34207</a:t>
            </a:r>
          </a:p>
        </p:txBody>
      </p:sp>
    </p:spTree>
    <p:extLst>
      <p:ext uri="{BB962C8B-B14F-4D97-AF65-F5344CB8AC3E}">
        <p14:creationId xmlns:p14="http://schemas.microsoft.com/office/powerpoint/2010/main" val="398000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>
            <a:normAutofit/>
          </a:bodyPr>
          <a:lstStyle/>
          <a:p>
            <a:r>
              <a:rPr lang="en-US" sz="10666" b="1" dirty="0">
                <a:latin typeface="Arial Black" pitchFamily="34" charset="0"/>
              </a:rPr>
              <a:t>Peace Like A River</a:t>
            </a:r>
            <a:br>
              <a:rPr lang="en-US" sz="10666" b="1" dirty="0">
                <a:latin typeface="Arial Black" pitchFamily="34" charset="0"/>
              </a:rPr>
            </a:br>
            <a:br>
              <a:rPr lang="en-US" sz="10666" b="1" dirty="0">
                <a:latin typeface="Arial Black" pitchFamily="34" charset="0"/>
              </a:rPr>
            </a:br>
            <a:r>
              <a:rPr lang="en-US" sz="8000" b="1" dirty="0">
                <a:latin typeface="Arial Black" pitchFamily="34" charset="0"/>
              </a:rPr>
              <a:t>Hymn # 750</a:t>
            </a:r>
            <a:endParaRPr lang="en-US" sz="10666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5994400" cy="4104216"/>
          </a:xfrm>
        </p:spPr>
        <p:txBody>
          <a:bodyPr/>
          <a:lstStyle/>
          <a:p>
            <a:r>
              <a:rPr lang="en-US" sz="8800">
                <a:solidFill>
                  <a:schemeClr val="bg1"/>
                </a:solidFill>
              </a:rPr>
              <a:t>Holy</a:t>
            </a:r>
            <a:br>
              <a:rPr lang="en-US" sz="8800">
                <a:solidFill>
                  <a:schemeClr val="bg1"/>
                </a:solidFill>
              </a:rPr>
            </a:br>
            <a:r>
              <a:rPr lang="en-US" sz="8800">
                <a:solidFill>
                  <a:schemeClr val="bg1"/>
                </a:solidFill>
              </a:rPr>
              <a:t>Communion</a:t>
            </a:r>
          </a:p>
        </p:txBody>
      </p:sp>
    </p:spTree>
    <p:extLst>
      <p:ext uri="{BB962C8B-B14F-4D97-AF65-F5344CB8AC3E}">
        <p14:creationId xmlns:p14="http://schemas.microsoft.com/office/powerpoint/2010/main" val="3670682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/>
          <a:lstStyle/>
          <a:p>
            <a:r>
              <a:rPr lang="en-US" sz="8800" b="1" dirty="0">
                <a:latin typeface="Arial Black" pitchFamily="34" charset="0"/>
              </a:rPr>
              <a:t>WHEN WE ALL</a:t>
            </a:r>
            <a:br>
              <a:rPr lang="en-US" sz="8800" b="1" dirty="0">
                <a:latin typeface="Arial Black" pitchFamily="34" charset="0"/>
              </a:rPr>
            </a:br>
            <a:r>
              <a:rPr lang="en-US" sz="8800" b="1" dirty="0">
                <a:latin typeface="Arial Black" pitchFamily="34" charset="0"/>
              </a:rPr>
              <a:t>GET TO HEAVEN</a:t>
            </a:r>
            <a:br>
              <a:rPr lang="en-US" b="1" dirty="0">
                <a:latin typeface="Arial Black" pitchFamily="34" charset="0"/>
              </a:rPr>
            </a:br>
            <a:br>
              <a:rPr lang="en-US" b="1" dirty="0">
                <a:latin typeface="Arial Black" pitchFamily="34" charset="0"/>
              </a:rPr>
            </a:br>
            <a:r>
              <a:rPr lang="en-US" b="1" dirty="0">
                <a:latin typeface="Arial Black" pitchFamily="34" charset="0"/>
              </a:rPr>
              <a:t>HYMN # 772</a:t>
            </a:r>
          </a:p>
        </p:txBody>
      </p:sp>
    </p:spTree>
    <p:extLst>
      <p:ext uri="{BB962C8B-B14F-4D97-AF65-F5344CB8AC3E}">
        <p14:creationId xmlns:p14="http://schemas.microsoft.com/office/powerpoint/2010/main" val="315323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11582400" cy="8371416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rial Black" pitchFamily="34" charset="0"/>
              </a:rPr>
              <a:t>Sing the wondrous love of Jesus,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Sing His mercy and His grace;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In the mansions bright and blessed</a:t>
            </a:r>
            <a:br>
              <a:rPr lang="en-US" sz="6000" b="1" dirty="0">
                <a:latin typeface="Arial Black" pitchFamily="34" charset="0"/>
              </a:rPr>
            </a:br>
            <a:r>
              <a:rPr lang="en-US" sz="6000" b="1" dirty="0">
                <a:latin typeface="Arial Black" pitchFamily="34" charset="0"/>
              </a:rPr>
              <a:t>He’ll prepare for us a place.</a:t>
            </a:r>
          </a:p>
        </p:txBody>
      </p:sp>
    </p:spTree>
    <p:extLst>
      <p:ext uri="{BB962C8B-B14F-4D97-AF65-F5344CB8AC3E}">
        <p14:creationId xmlns:p14="http://schemas.microsoft.com/office/powerpoint/2010/main" val="70237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4628"/>
            <a:ext cx="11582400" cy="7082971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Arial Black" pitchFamily="34" charset="0"/>
              </a:rPr>
              <a:t>When we all, get to heaven,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What a day of rejoicing that will be!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When we all, see Jesus,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We’ll sing and shout the victory!</a:t>
            </a:r>
            <a:br>
              <a:rPr lang="en-US" sz="7200" b="1" dirty="0">
                <a:latin typeface="Arial Black" pitchFamily="34" charset="0"/>
              </a:rPr>
            </a:br>
            <a:endParaRPr lang="en-US" sz="7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11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93370"/>
            <a:ext cx="11582400" cy="7445829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Arial Black" pitchFamily="34" charset="0"/>
              </a:rPr>
              <a:t>While we walk the pilgrim pathway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Clouds will overspread the sky;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But when </a:t>
            </a:r>
            <a:r>
              <a:rPr lang="en-US" sz="7200" b="1" dirty="0" err="1">
                <a:latin typeface="Arial Black" pitchFamily="34" charset="0"/>
              </a:rPr>
              <a:t>trav’ling</a:t>
            </a:r>
            <a:r>
              <a:rPr lang="en-US" sz="7200" b="1" dirty="0">
                <a:latin typeface="Arial Black" pitchFamily="34" charset="0"/>
              </a:rPr>
              <a:t> days are over,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Not a shadow not a sigh.</a:t>
            </a:r>
            <a:br>
              <a:rPr lang="en-US" sz="7200" b="1" dirty="0">
                <a:latin typeface="Arial Black" pitchFamily="34" charset="0"/>
              </a:rPr>
            </a:br>
            <a:endParaRPr lang="en-US" sz="7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605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72342"/>
            <a:ext cx="11582400" cy="6865257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Arial Black" pitchFamily="34" charset="0"/>
              </a:rPr>
              <a:t>When we all, get to heaven,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What a day of rejoicing that will be!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When we all, see Jesus,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We’ll sing and shout the victory!</a:t>
            </a:r>
            <a:br>
              <a:rPr lang="en-US" sz="7200" b="1" dirty="0">
                <a:latin typeface="Arial Black" pitchFamily="34" charset="0"/>
              </a:rPr>
            </a:br>
            <a:endParaRPr lang="en-US" sz="7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44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11582400" cy="8371416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 Black" pitchFamily="34" charset="0"/>
              </a:rPr>
              <a:t>Let us then be true and faithful,</a:t>
            </a:r>
            <a:br>
              <a:rPr lang="en-US" sz="6000" dirty="0">
                <a:latin typeface="Arial Black" pitchFamily="34" charset="0"/>
              </a:rPr>
            </a:br>
            <a:r>
              <a:rPr lang="en-US" sz="6000" dirty="0">
                <a:latin typeface="Arial Black" pitchFamily="34" charset="0"/>
              </a:rPr>
              <a:t>Trusting, serving every day;</a:t>
            </a:r>
            <a:br>
              <a:rPr lang="en-US" sz="6000" dirty="0">
                <a:latin typeface="Arial Black" pitchFamily="34" charset="0"/>
              </a:rPr>
            </a:br>
            <a:r>
              <a:rPr lang="en-US" sz="6000" dirty="0">
                <a:latin typeface="Arial Black" pitchFamily="34" charset="0"/>
              </a:rPr>
              <a:t>Just one glimpse of Him in glory</a:t>
            </a:r>
            <a:br>
              <a:rPr lang="en-US" sz="6000" dirty="0">
                <a:latin typeface="Arial Black" pitchFamily="34" charset="0"/>
              </a:rPr>
            </a:br>
            <a:r>
              <a:rPr lang="en-US" sz="6000" dirty="0">
                <a:latin typeface="Arial Black" pitchFamily="34" charset="0"/>
              </a:rPr>
              <a:t>Will the toils of life repay.</a:t>
            </a:r>
          </a:p>
        </p:txBody>
      </p:sp>
    </p:spTree>
    <p:extLst>
      <p:ext uri="{BB962C8B-B14F-4D97-AF65-F5344CB8AC3E}">
        <p14:creationId xmlns:p14="http://schemas.microsoft.com/office/powerpoint/2010/main" val="1962263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11582400" cy="72136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Arial Black" pitchFamily="34" charset="0"/>
              </a:rPr>
              <a:t>When we all, get to heaven,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What a day of rejoicing that will be!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When we all, see Jesus,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We’ll sing and shout the victory!</a:t>
            </a:r>
            <a:br>
              <a:rPr lang="en-US" sz="7200" b="1" dirty="0">
                <a:latin typeface="Arial Black" pitchFamily="34" charset="0"/>
              </a:rPr>
            </a:br>
            <a:endParaRPr lang="en-US" sz="7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89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11582400" cy="8371416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Onward to the prize before us!</a:t>
            </a:r>
            <a:br>
              <a:rPr lang="en-US" b="1" dirty="0">
                <a:latin typeface="Arial Black" pitchFamily="34" charset="0"/>
              </a:rPr>
            </a:br>
            <a:r>
              <a:rPr lang="en-US" b="1" dirty="0">
                <a:latin typeface="Arial Black" pitchFamily="34" charset="0"/>
              </a:rPr>
              <a:t>Soon His beauty we’ll behold;</a:t>
            </a:r>
            <a:br>
              <a:rPr lang="en-US" b="1" dirty="0">
                <a:latin typeface="Arial Black" pitchFamily="34" charset="0"/>
              </a:rPr>
            </a:br>
            <a:r>
              <a:rPr lang="en-US" b="1" dirty="0">
                <a:latin typeface="Arial Black" pitchFamily="34" charset="0"/>
              </a:rPr>
              <a:t>Soon the pearly gates will open,</a:t>
            </a:r>
            <a:br>
              <a:rPr lang="en-US" b="1" dirty="0">
                <a:latin typeface="Arial Black" pitchFamily="34" charset="0"/>
              </a:rPr>
            </a:br>
            <a:r>
              <a:rPr lang="en-US" b="1" dirty="0">
                <a:latin typeface="Arial Black" pitchFamily="34" charset="0"/>
              </a:rPr>
              <a:t>We shall tread the streets of gold!</a:t>
            </a:r>
          </a:p>
        </p:txBody>
      </p:sp>
    </p:spTree>
    <p:extLst>
      <p:ext uri="{BB962C8B-B14F-4D97-AF65-F5344CB8AC3E}">
        <p14:creationId xmlns:p14="http://schemas.microsoft.com/office/powerpoint/2010/main" val="2424740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11086"/>
            <a:ext cx="11582400" cy="7126514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Arial Black" pitchFamily="34" charset="0"/>
              </a:rPr>
              <a:t>When we all, get to heaven,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What a day of rejoicing that will be!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When we all, see Jesus,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We’ll sing and shout the victory!</a:t>
            </a:r>
            <a:br>
              <a:rPr lang="en-US" sz="7200" b="1" dirty="0">
                <a:latin typeface="Arial Black" pitchFamily="34" charset="0"/>
              </a:rPr>
            </a:br>
            <a:endParaRPr lang="en-US" sz="7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0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peace like a river,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peace like a river,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peace like a river in my soul</a:t>
            </a:r>
          </a:p>
        </p:txBody>
      </p:sp>
    </p:spTree>
    <p:extLst>
      <p:ext uri="{BB962C8B-B14F-4D97-AF65-F5344CB8AC3E}">
        <p14:creationId xmlns:p14="http://schemas.microsoft.com/office/powerpoint/2010/main" val="2223658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39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057400" y="651256"/>
            <a:ext cx="9601200" cy="76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r>
              <a:rPr lang="en-US" sz="4050" b="1" u="sng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PASTORAL BENEDICTION</a:t>
            </a: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405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r>
              <a:rPr lang="en-US" sz="4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God has a plan for you and,</a:t>
            </a: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r>
              <a:rPr lang="en-US" sz="4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you are </a:t>
            </a:r>
            <a:r>
              <a:rPr lang="en-US" sz="4500" b="1" u="sng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EXACTLY</a:t>
            </a:r>
            <a:r>
              <a:rPr lang="en-US" sz="4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where God wants you to be.</a:t>
            </a: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3600" b="1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 defTabSz="1028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14350" algn="l"/>
                <a:tab pos="642938" algn="l"/>
                <a:tab pos="1028700" algn="l"/>
                <a:tab pos="1285875" algn="l"/>
              </a:tabLst>
            </a:pPr>
            <a:endParaRPr lang="en-US" sz="243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1379" name="Picture 4" descr="C:\Users\Pastor Dan\Pictures\benediction_51835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914900"/>
            <a:ext cx="43719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4730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peace like a river,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peace like a river,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peace like a river in my soul</a:t>
            </a:r>
          </a:p>
        </p:txBody>
      </p:sp>
    </p:spTree>
    <p:extLst>
      <p:ext uri="{BB962C8B-B14F-4D97-AF65-F5344CB8AC3E}">
        <p14:creationId xmlns:p14="http://schemas.microsoft.com/office/powerpoint/2010/main" val="232852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love like an ocean,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love like an ocean,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love like an ocean in my soul.</a:t>
            </a:r>
          </a:p>
        </p:txBody>
      </p:sp>
    </p:spTree>
    <p:extLst>
      <p:ext uri="{BB962C8B-B14F-4D97-AF65-F5344CB8AC3E}">
        <p14:creationId xmlns:p14="http://schemas.microsoft.com/office/powerpoint/2010/main" val="224607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6184"/>
            <a:ext cx="10972800" cy="826981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 Black" pitchFamily="34" charset="0"/>
              </a:rPr>
              <a:t>I’ve got love like an ocean,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love like an ocean,</a:t>
            </a:r>
            <a:br>
              <a:rPr lang="en-US" sz="7200" b="1" dirty="0">
                <a:latin typeface="Arial Black" pitchFamily="34" charset="0"/>
              </a:rPr>
            </a:br>
            <a:r>
              <a:rPr lang="en-US" sz="7200" b="1" dirty="0">
                <a:latin typeface="Arial Black" pitchFamily="34" charset="0"/>
              </a:rPr>
              <a:t>I’ve got love like an ocean in my soul.</a:t>
            </a:r>
          </a:p>
        </p:txBody>
      </p:sp>
    </p:spTree>
    <p:extLst>
      <p:ext uri="{BB962C8B-B14F-4D97-AF65-F5344CB8AC3E}">
        <p14:creationId xmlns:p14="http://schemas.microsoft.com/office/powerpoint/2010/main" val="356615904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248D7B"/>
      </a:dk2>
      <a:lt2>
        <a:srgbClr val="DBF5F9"/>
      </a:lt2>
      <a:accent1>
        <a:srgbClr val="21B2C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6D9E8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5842</TotalTime>
  <Words>1281</Words>
  <Application>Microsoft Office PowerPoint</Application>
  <PresentationFormat>Custom</PresentationFormat>
  <Paragraphs>109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61</vt:i4>
      </vt:variant>
    </vt:vector>
  </HeadingPairs>
  <TitlesOfParts>
    <vt:vector size="83" baseType="lpstr">
      <vt:lpstr>MS PGothic</vt:lpstr>
      <vt:lpstr>Aharoni</vt:lpstr>
      <vt:lpstr>Algerian</vt:lpstr>
      <vt:lpstr>Amasis MT Pro Black</vt:lpstr>
      <vt:lpstr>Arial</vt:lpstr>
      <vt:lpstr>Arial Black</vt:lpstr>
      <vt:lpstr>Baguet Script</vt:lpstr>
      <vt:lpstr>Berlin Sans FB</vt:lpstr>
      <vt:lpstr>Bernard MT Condensed</vt:lpstr>
      <vt:lpstr>Broadway</vt:lpstr>
      <vt:lpstr>Calibri</vt:lpstr>
      <vt:lpstr>Calibri Light</vt:lpstr>
      <vt:lpstr>3_Office Theme</vt:lpstr>
      <vt:lpstr>4_Office Theme</vt:lpstr>
      <vt:lpstr>6_Office Theme</vt:lpstr>
      <vt:lpstr>7_Office Theme</vt:lpstr>
      <vt:lpstr>Office 2013 - 2022 Theme</vt:lpstr>
      <vt:lpstr>Office Theme</vt:lpstr>
      <vt:lpstr>2_Office Theme</vt:lpstr>
      <vt:lpstr>5_Office Theme</vt:lpstr>
      <vt:lpstr>1_Office Theme</vt:lpstr>
      <vt:lpstr>Default Design</vt:lpstr>
      <vt:lpstr>PowerPoint Presentation</vt:lpstr>
      <vt:lpstr>To all who are spiritually weary and seek rest; to all who are sad and long for comfort; to all who struggle and desire victory; to all who sin and need a Savior; to all who are strangers and want friendship; to all who hunger and thirst for something real and lasting; and to all who come here, this church opens wide her doors and offers welcome in the name of the Lord Jesus Christ</vt:lpstr>
      <vt:lpstr>PowerPoint Presentation</vt:lpstr>
      <vt:lpstr>PowerPoint Presentation</vt:lpstr>
      <vt:lpstr>Peace Like A River  Hymn # 750</vt:lpstr>
      <vt:lpstr>I’ve got peace like a river, I’ve got peace like a river, I’ve got peace like a river in my soul</vt:lpstr>
      <vt:lpstr>I’ve got peace like a river, I’ve got peace like a river, I’ve got peace like a river in my soul</vt:lpstr>
      <vt:lpstr>I’ve got love like an ocean, I’ve got love like an ocean, I’ve got love like an ocean in my soul.</vt:lpstr>
      <vt:lpstr>I’ve got love like an ocean, I’ve got love like an ocean, I’ve got love like an ocean in my soul.</vt:lpstr>
      <vt:lpstr>I’ve got joy like a fountain, I’ve got joy like a fountain, I’ve got joy like a fountain in my soul</vt:lpstr>
      <vt:lpstr>I’ve got joy like a fountain, I’ve got joy like a fountain, I’ve got joy like a fountain in my soul</vt:lpstr>
      <vt:lpstr>PowerPoint Presentation</vt:lpstr>
      <vt:lpstr>WELCOME</vt:lpstr>
      <vt:lpstr>Call To Worship   Elder Roy Palk Liturgist      </vt:lpstr>
      <vt:lpstr>Reader:  Fill our worship with grace, Lord Jesus Christ, so that every thought,  word, and deed may be acceptable to you, our Rock and our Redeemer. Amen.</vt:lpstr>
      <vt:lpstr>People: You alone are holy.  You alone are good.  We worship you!</vt:lpstr>
      <vt:lpstr>PowerPoint Presentation</vt:lpstr>
      <vt:lpstr>Prayer of confession  </vt:lpstr>
      <vt:lpstr>Reader:  Forgive our faithlessness, O faithful God!  Forgive our self-centeredness,</vt:lpstr>
      <vt:lpstr>People: Lord, have mercy.</vt:lpstr>
      <vt:lpstr>Reader:  And see beyond our apathy and our thoughtlessness,</vt:lpstr>
      <vt:lpstr>People: Lord, have mercy.</vt:lpstr>
      <vt:lpstr>Reader:  See beyond our wrong choices. </vt:lpstr>
      <vt:lpstr>People: Lord, have mercy.</vt:lpstr>
      <vt:lpstr>Reader:  See into our hearts, for you are our treasure.</vt:lpstr>
      <vt:lpstr>People: Lord, have mercy.</vt:lpstr>
      <vt:lpstr>Reader:  Lord, forgive us and hear our prayers for Jesus’ sake.    </vt:lpstr>
      <vt:lpstr>A Moment for Silent Confession</vt:lpstr>
      <vt:lpstr>Words of Assurance and Pardon of the Gospel  (based on 2 Corinthians 4:6, NIV) Marilyn List, Liturgist </vt:lpstr>
      <vt:lpstr>Reader:  May almighty God,  who caused light to shine out of darkness, shine in our hearts, </vt:lpstr>
      <vt:lpstr>Reader:  cleansing us from all our sins,  restoring us to the light of the knowledge of God’s glory,   in the love of Jesus Christ, our Savior. Amen. </vt:lpstr>
      <vt:lpstr>PowerPoint Presentation</vt:lpstr>
      <vt:lpstr>Turn Your Eyes Upon Jesus  Hymn # 340</vt:lpstr>
      <vt:lpstr>Turn your eyes upon Jesus, Look full in His wonderful face; And the things of earth  will grow strangely dim  In the light of His glory and grace</vt:lpstr>
      <vt:lpstr>PowerPoint Presentation</vt:lpstr>
      <vt:lpstr>‘Tis So Sweet To Trust In Jesus</vt:lpstr>
      <vt:lpstr>  </vt:lpstr>
      <vt:lpstr>   </vt:lpstr>
      <vt:lpstr>   </vt:lpstr>
      <vt:lpstr>   </vt:lpstr>
      <vt:lpstr>   </vt:lpstr>
      <vt:lpstr>   </vt:lpstr>
      <vt:lpstr>  </vt:lpstr>
      <vt:lpstr>   </vt:lpstr>
      <vt:lpstr>PowerPoint Presentation</vt:lpstr>
      <vt:lpstr>Teaching Moment  “Expositions from Sermon on the Mount”   </vt:lpstr>
      <vt:lpstr>PowerPoint Presentation</vt:lpstr>
      <vt:lpstr>OFFERTORY</vt:lpstr>
      <vt:lpstr>Offsite contributions can be made via Tithely.com the instructions are on our website bayshoregardenscommunitychurch.com or  checks can be mailed to 6228 26th street west Bradenton FL 34207</vt:lpstr>
      <vt:lpstr>Holy Communion</vt:lpstr>
      <vt:lpstr>WHEN WE ALL GET TO HEAVEN  HYMN # 772</vt:lpstr>
      <vt:lpstr>Sing the wondrous love of Jesus, Sing His mercy and His grace; In the mansions bright and blessed He’ll prepare for us a place.</vt:lpstr>
      <vt:lpstr>When we all, get to heaven, What a day of rejoicing that will be! When we all, see Jesus, We’ll sing and shout the victory! </vt:lpstr>
      <vt:lpstr>While we walk the pilgrim pathway Clouds will overspread the sky; But when trav’ling days are over, Not a shadow not a sigh. </vt:lpstr>
      <vt:lpstr>When we all, get to heaven, What a day of rejoicing that will be! When we all, see Jesus, We’ll sing and shout the victory! </vt:lpstr>
      <vt:lpstr>Let us then be true and faithful, Trusting, serving every day; Just one glimpse of Him in glory Will the toils of life repay.</vt:lpstr>
      <vt:lpstr>When we all, get to heaven, What a day of rejoicing that will be! When we all, see Jesus, We’ll sing and shout the victory! </vt:lpstr>
      <vt:lpstr>Onward to the prize before us! Soon His beauty we’ll behold; Soon the pearly gates will open, We shall tread the streets of gold!</vt:lpstr>
      <vt:lpstr>When we all, get to heaven, What a day of rejoicing that will be! When we all, see Jesus, We’ll sing and shout the victory!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Bayshore Gardens Community Church</dc:title>
  <dc:creator>Admin</dc:creator>
  <cp:lastModifiedBy>Bayshore Gardens Community Church</cp:lastModifiedBy>
  <cp:revision>275</cp:revision>
  <dcterms:created xsi:type="dcterms:W3CDTF">2021-03-31T13:56:44Z</dcterms:created>
  <dcterms:modified xsi:type="dcterms:W3CDTF">2024-11-03T13:39:41Z</dcterms:modified>
</cp:coreProperties>
</file>